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2"/>
  </p:notesMasterIdLst>
  <p:handoutMasterIdLst>
    <p:handoutMasterId r:id="rId33"/>
  </p:handoutMasterIdLst>
  <p:sldIdLst>
    <p:sldId id="256" r:id="rId2"/>
    <p:sldId id="283" r:id="rId3"/>
    <p:sldId id="279" r:id="rId4"/>
    <p:sldId id="287" r:id="rId5"/>
    <p:sldId id="263" r:id="rId6"/>
    <p:sldId id="307" r:id="rId7"/>
    <p:sldId id="281" r:id="rId8"/>
    <p:sldId id="282" r:id="rId9"/>
    <p:sldId id="299" r:id="rId10"/>
    <p:sldId id="285" r:id="rId11"/>
    <p:sldId id="284" r:id="rId12"/>
    <p:sldId id="286" r:id="rId13"/>
    <p:sldId id="288" r:id="rId14"/>
    <p:sldId id="289" r:id="rId15"/>
    <p:sldId id="291" r:id="rId16"/>
    <p:sldId id="290" r:id="rId17"/>
    <p:sldId id="292" r:id="rId18"/>
    <p:sldId id="293" r:id="rId19"/>
    <p:sldId id="294" r:id="rId20"/>
    <p:sldId id="300" r:id="rId21"/>
    <p:sldId id="301" r:id="rId22"/>
    <p:sldId id="302" r:id="rId23"/>
    <p:sldId id="295" r:id="rId24"/>
    <p:sldId id="296" r:id="rId25"/>
    <p:sldId id="297" r:id="rId26"/>
    <p:sldId id="304" r:id="rId27"/>
    <p:sldId id="305" r:id="rId28"/>
    <p:sldId id="298" r:id="rId29"/>
    <p:sldId id="303" r:id="rId30"/>
    <p:sldId id="306" r:id="rId31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99"/>
    <a:srgbClr val="0033CC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2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3330" y="-108"/>
      </p:cViewPr>
      <p:guideLst>
        <p:guide orient="horz" pos="3127"/>
        <p:guide pos="214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ocuments\Proposals\2011%20-%20RPF\RPF%20adaptive%20optics%20pre-work\resul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>
        <c:manualLayout>
          <c:layoutTarget val="inner"/>
          <c:xMode val="edge"/>
          <c:yMode val="edge"/>
          <c:x val="0.27924394867308194"/>
          <c:y val="6.853407212987267E-2"/>
          <c:w val="0.63080271216098138"/>
          <c:h val="0.70640377614088701"/>
        </c:manualLayout>
      </c:layout>
      <c:scatterChart>
        <c:scatterStyle val="smoothMarker"/>
        <c:ser>
          <c:idx val="0"/>
          <c:order val="0"/>
          <c:tx>
            <c:strRef>
              <c:f>results!$B$22</c:f>
              <c:strCache>
                <c:ptCount val="1"/>
                <c:pt idx="0">
                  <c:v>Parabola</c:v>
                </c:pt>
              </c:strCache>
            </c:strRef>
          </c:tx>
          <c:xVal>
            <c:numRef>
              <c:f>results!$A$23:$A$31</c:f>
              <c:numCache>
                <c:formatCode>General</c:formatCode>
                <c:ptCount val="9"/>
                <c:pt idx="0">
                  <c:v>8</c:v>
                </c:pt>
                <c:pt idx="1">
                  <c:v>9</c:v>
                </c:pt>
                <c:pt idx="2">
                  <c:v>10</c:v>
                </c:pt>
                <c:pt idx="3">
                  <c:v>11</c:v>
                </c:pt>
                <c:pt idx="4">
                  <c:v>12</c:v>
                </c:pt>
                <c:pt idx="5">
                  <c:v>13</c:v>
                </c:pt>
                <c:pt idx="6">
                  <c:v>14</c:v>
                </c:pt>
                <c:pt idx="7">
                  <c:v>15</c:v>
                </c:pt>
                <c:pt idx="8">
                  <c:v>16</c:v>
                </c:pt>
              </c:numCache>
            </c:numRef>
          </c:xVal>
          <c:yVal>
            <c:numRef>
              <c:f>results!$B$23:$B$31</c:f>
              <c:numCache>
                <c:formatCode>General</c:formatCode>
                <c:ptCount val="9"/>
                <c:pt idx="0">
                  <c:v>1.1839999999999975</c:v>
                </c:pt>
                <c:pt idx="1">
                  <c:v>1.6</c:v>
                </c:pt>
                <c:pt idx="2">
                  <c:v>1.819</c:v>
                </c:pt>
                <c:pt idx="3">
                  <c:v>1.9400000000000024</c:v>
                </c:pt>
                <c:pt idx="4">
                  <c:v>1.9910000000000001</c:v>
                </c:pt>
                <c:pt idx="5">
                  <c:v>1.9800000000000026</c:v>
                </c:pt>
                <c:pt idx="6">
                  <c:v>1.9450000000000001</c:v>
                </c:pt>
                <c:pt idx="7">
                  <c:v>1.78</c:v>
                </c:pt>
                <c:pt idx="8">
                  <c:v>1.5149999999999972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results!$C$22</c:f>
              <c:strCache>
                <c:ptCount val="1"/>
                <c:pt idx="0">
                  <c:v>Adaptive</c:v>
                </c:pt>
              </c:strCache>
            </c:strRef>
          </c:tx>
          <c:xVal>
            <c:numRef>
              <c:f>results!$A$23:$A$31</c:f>
              <c:numCache>
                <c:formatCode>General</c:formatCode>
                <c:ptCount val="9"/>
                <c:pt idx="0">
                  <c:v>8</c:v>
                </c:pt>
                <c:pt idx="1">
                  <c:v>9</c:v>
                </c:pt>
                <c:pt idx="2">
                  <c:v>10</c:v>
                </c:pt>
                <c:pt idx="3">
                  <c:v>11</c:v>
                </c:pt>
                <c:pt idx="4">
                  <c:v>12</c:v>
                </c:pt>
                <c:pt idx="5">
                  <c:v>13</c:v>
                </c:pt>
                <c:pt idx="6">
                  <c:v>14</c:v>
                </c:pt>
                <c:pt idx="7">
                  <c:v>15</c:v>
                </c:pt>
                <c:pt idx="8">
                  <c:v>16</c:v>
                </c:pt>
              </c:numCache>
            </c:numRef>
          </c:xVal>
          <c:yVal>
            <c:numRef>
              <c:f>results!$C$23:$C$31</c:f>
              <c:numCache>
                <c:formatCode>General</c:formatCode>
                <c:ptCount val="9"/>
                <c:pt idx="0">
                  <c:v>2.3709999999999987</c:v>
                </c:pt>
                <c:pt idx="1">
                  <c:v>2.4499999999999997</c:v>
                </c:pt>
                <c:pt idx="2">
                  <c:v>2.4909999999999997</c:v>
                </c:pt>
                <c:pt idx="3">
                  <c:v>2.52</c:v>
                </c:pt>
                <c:pt idx="4">
                  <c:v>2.5309999999999997</c:v>
                </c:pt>
                <c:pt idx="5">
                  <c:v>2.5099999999999998</c:v>
                </c:pt>
                <c:pt idx="6">
                  <c:v>2.4419999999999997</c:v>
                </c:pt>
                <c:pt idx="7">
                  <c:v>2.3699999999999997</c:v>
                </c:pt>
                <c:pt idx="8">
                  <c:v>2.2650000000000001</c:v>
                </c:pt>
              </c:numCache>
            </c:numRef>
          </c:yVal>
          <c:smooth val="1"/>
        </c:ser>
        <c:axId val="73646080"/>
        <c:axId val="73650176"/>
      </c:scatterChart>
      <c:valAx>
        <c:axId val="73646080"/>
        <c:scaling>
          <c:orientation val="minMax"/>
          <c:max val="18"/>
          <c:min val="6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Hour of day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0.3924226268591442"/>
              <c:y val="0.89917238167809654"/>
            </c:manualLayout>
          </c:layout>
        </c:title>
        <c:numFmt formatCode="General" sourceLinked="1"/>
        <c:majorTickMark val="none"/>
        <c:tickLblPos val="nextTo"/>
        <c:crossAx val="73650176"/>
        <c:crosses val="autoZero"/>
        <c:crossBetween val="midCat"/>
        <c:majorUnit val="2"/>
      </c:valAx>
      <c:valAx>
        <c:axId val="7365017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 smtClean="0"/>
                  <a:t>Normalized average energy</a:t>
                </a:r>
                <a:endParaRPr lang="en-US" dirty="0"/>
              </a:p>
            </c:rich>
          </c:tx>
          <c:layout/>
        </c:title>
        <c:numFmt formatCode="General" sourceLinked="1"/>
        <c:majorTickMark val="none"/>
        <c:tickLblPos val="nextTo"/>
        <c:crossAx val="7364608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63714822105570279"/>
          <c:y val="0.47259626581306352"/>
          <c:w val="0.30657407407407528"/>
          <c:h val="0.28449019131762004"/>
        </c:manualLayout>
      </c:layout>
      <c:spPr>
        <a:solidFill>
          <a:prstClr val="white"/>
        </a:solidFill>
        <a:ln>
          <a:solidFill>
            <a:prstClr val="black"/>
          </a:solidFill>
        </a:ln>
      </c:spPr>
    </c:legend>
    <c:plotVisOnly val="1"/>
  </c:chart>
  <c:spPr>
    <a:solidFill>
      <a:schemeClr val="bg1"/>
    </a:solidFill>
    <a:ln>
      <a:solidFill>
        <a:schemeClr val="tx1"/>
      </a:solidFill>
    </a:ln>
  </c:sp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8B2302-F2A1-4EF0-B30B-86B0F35F4F7F}" type="datetimeFigureOut">
              <a:rPr lang="en-US" smtClean="0"/>
              <a:pPr/>
              <a:t>4/25/2012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247E91-5712-409A-B200-ABEDB71E762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7D432A-3298-4661-BAE2-51F32A3F1EF7}" type="datetimeFigureOut">
              <a:rPr lang="en-US" smtClean="0"/>
              <a:pPr/>
              <a:t>4/25/2012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45804-5863-4B18-9604-F859D0ED7D6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C766D-7EE0-4820-9F42-64C534366588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629400" cy="792162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accent2"/>
                </a:solidFill>
              </a:defRPr>
            </a:lvl3pPr>
            <a:lvl4pPr>
              <a:defRPr sz="1400"/>
            </a:lvl4pPr>
            <a:lvl5pPr>
              <a:defRPr sz="1400">
                <a:solidFill>
                  <a:schemeClr val="accent4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B4D8A-5472-4DCC-B110-D9115A5476F0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1" descr="GR-CY news 08072011α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9699" y="0"/>
            <a:ext cx="2024301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CE012-8AB9-4AE4-8D63-F8C51B1C2962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05600" cy="792162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4038600" cy="48307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accent2"/>
                </a:solidFill>
              </a:defRPr>
            </a:lvl3pPr>
            <a:lvl4pPr>
              <a:defRPr sz="1400"/>
            </a:lvl4pPr>
            <a:lvl5pPr>
              <a:defRPr sz="1400">
                <a:solidFill>
                  <a:schemeClr val="accent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4038600" cy="48307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accent2"/>
                </a:solidFill>
              </a:defRPr>
            </a:lvl3pPr>
            <a:lvl4pPr>
              <a:defRPr sz="1400"/>
            </a:lvl4pPr>
            <a:lvl5pPr>
              <a:defRPr sz="1400">
                <a:solidFill>
                  <a:schemeClr val="accent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1431F-BE81-4EE6-98FB-5A2699C26A2F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05600" cy="792162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981200"/>
            <a:ext cx="4040188" cy="4144963"/>
          </a:xfrm>
        </p:spPr>
        <p:txBody>
          <a:bodyPr/>
          <a:lstStyle>
            <a:lvl1pPr>
              <a:defRPr sz="2400"/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accent2"/>
                </a:solidFill>
              </a:defRPr>
            </a:lvl3pPr>
            <a:lvl4pPr>
              <a:defRPr sz="1600"/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954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981200"/>
            <a:ext cx="4041775" cy="4144963"/>
          </a:xfrm>
        </p:spPr>
        <p:txBody>
          <a:bodyPr/>
          <a:lstStyle>
            <a:lvl1pPr>
              <a:defRPr sz="2400"/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accent2"/>
                </a:solidFill>
              </a:defRPr>
            </a:lvl3pPr>
            <a:lvl4pPr>
              <a:defRPr sz="1600"/>
            </a:lvl4pPr>
            <a:lvl5pPr>
              <a:defRPr sz="1600">
                <a:solidFill>
                  <a:schemeClr val="accent4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768F9-8E09-4F5B-8CB1-3603B4463DBA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05600" cy="792162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7C33C7-FF33-4F4C-8AB6-A50AF9777D1B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FDAE7-F364-45CD-915F-D898CF616A61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accent2"/>
                </a:solidFill>
              </a:defRPr>
            </a:lvl3pPr>
            <a:lvl4pPr>
              <a:defRPr sz="1800"/>
            </a:lvl4pPr>
            <a:lvl5pPr>
              <a:defRPr sz="1800">
                <a:solidFill>
                  <a:schemeClr val="accent4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CD6F7-DB07-4CF5-AAD0-954E83C6B2D3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DFCB8-887A-4980-B133-0EDA434C5E73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95400"/>
            <a:ext cx="8229600" cy="4830763"/>
          </a:xfrm>
        </p:spPr>
        <p:txBody>
          <a:bodyPr vert="eaVert">
            <a:normAutofit/>
          </a:bodyPr>
          <a:lstStyle>
            <a:lvl1pPr>
              <a:defRPr sz="2800"/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accent2"/>
                </a:solidFill>
              </a:defRPr>
            </a:lvl3pPr>
            <a:lvl4pPr>
              <a:defRPr sz="1800"/>
            </a:lvl4pPr>
            <a:lvl5pPr>
              <a:defRPr sz="1800">
                <a:solidFill>
                  <a:schemeClr val="accent4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19091-6C57-4959-A6AF-1146E9184A1F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96200" y="274638"/>
            <a:ext cx="990600" cy="5851525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7086600" cy="5851525"/>
          </a:xfrm>
        </p:spPr>
        <p:txBody>
          <a:bodyPr vert="eaVert">
            <a:normAutofit/>
          </a:bodyPr>
          <a:lstStyle>
            <a:lvl1pPr>
              <a:defRPr sz="2800"/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accent2"/>
                </a:solidFill>
              </a:defRPr>
            </a:lvl3pPr>
            <a:lvl4pPr>
              <a:defRPr sz="1800"/>
            </a:lvl4pPr>
            <a:lvl5pPr>
              <a:defRPr sz="1800">
                <a:solidFill>
                  <a:schemeClr val="accent4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D822-05AF-4770-9BD6-EBC17468F188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5400"/>
            <a:ext cx="8229600" cy="4830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mbria" pitchFamily="18" charset="0"/>
              </a:defRPr>
            </a:lvl1pPr>
          </a:lstStyle>
          <a:p>
            <a:fld id="{8A1D1E1F-C99E-4479-B559-3FEACFD537EC}" type="datetime1">
              <a:rPr lang="en-US" smtClean="0"/>
              <a:pPr/>
              <a:t>4/25/2012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mbria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mbria" pitchFamily="18" charset="0"/>
              </a:defRPr>
            </a:lvl1pPr>
          </a:lstStyle>
          <a:p>
            <a:fld id="{09A38AE2-1C38-44DF-83D2-D8F7ABF27A6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tree_cyi_trans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8382000" y="6248400"/>
            <a:ext cx="721203" cy="543306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6200" y="6269966"/>
            <a:ext cx="1752600" cy="496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GR-CY news 08072011α1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119699" y="0"/>
            <a:ext cx="2024301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bg1"/>
          </a:solidFill>
          <a:latin typeface="Cambria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Cambria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2"/>
          </a:solidFill>
          <a:latin typeface="Cambria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accent2"/>
          </a:solidFill>
          <a:latin typeface="Cambria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Cambria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accent4"/>
          </a:solidFill>
          <a:latin typeface="Cambria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12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chart" Target="../charts/chart1.xml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1"/>
            <a:ext cx="7772400" cy="1695450"/>
          </a:xfrm>
        </p:spPr>
        <p:txBody>
          <a:bodyPr>
            <a:normAutofit/>
          </a:bodyPr>
          <a:lstStyle/>
          <a:p>
            <a:pPr algn="ctr"/>
            <a:r>
              <a:rPr lang="el-GR" sz="2800" dirty="0" smtClean="0"/>
              <a:t>ΗΠΗΝ: </a:t>
            </a:r>
            <a:r>
              <a:rPr lang="el-GR" sz="2800" dirty="0" err="1" smtClean="0"/>
              <a:t>Ηλιοθερμική</a:t>
            </a:r>
            <a:r>
              <a:rPr lang="el-GR" sz="2800" dirty="0" smtClean="0"/>
              <a:t> Παραγωγή</a:t>
            </a:r>
            <a:br>
              <a:rPr lang="el-GR" sz="2800" dirty="0" smtClean="0"/>
            </a:br>
            <a:r>
              <a:rPr lang="el-GR" sz="2800" dirty="0" smtClean="0"/>
              <a:t>Ηλεκτρισμού και </a:t>
            </a:r>
            <a:r>
              <a:rPr lang="el-GR" sz="2800" dirty="0" err="1" smtClean="0"/>
              <a:t>αφαλατωμένου</a:t>
            </a:r>
            <a:r>
              <a:rPr lang="el-GR" sz="2800" dirty="0" smtClean="0"/>
              <a:t> Νερού</a:t>
            </a:r>
            <a:endParaRPr lang="en-US" sz="28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981200"/>
          </a:xfrm>
        </p:spPr>
        <p:txBody>
          <a:bodyPr>
            <a:normAutofit/>
          </a:bodyPr>
          <a:lstStyle/>
          <a:p>
            <a:r>
              <a:rPr lang="el-GR" sz="1800" b="1" dirty="0" smtClean="0"/>
              <a:t>Άρης Μπονάνος</a:t>
            </a:r>
            <a:br>
              <a:rPr lang="el-GR" sz="1800" b="1" dirty="0" smtClean="0"/>
            </a:br>
            <a:r>
              <a:rPr lang="el-GR" sz="1800" i="1" dirty="0" smtClean="0"/>
              <a:t>Κέντρο Ερευνών Ενέργειας Περιβάλλοντος και Υδάτινων Πόρων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l-GR" sz="1800" dirty="0" smtClean="0"/>
              <a:t>Ινστιτούτο Κύπρου</a:t>
            </a:r>
            <a:endParaRPr lang="en-US" sz="1800" dirty="0" smtClean="0"/>
          </a:p>
          <a:p>
            <a:r>
              <a:rPr lang="el-GR" sz="1600" dirty="0" smtClean="0"/>
              <a:t>25 Απριλίου 2012</a:t>
            </a:r>
            <a:endParaRPr lang="en-US" sz="1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3073" name="Picture 1" descr="GR-CY news 08072011α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52400"/>
            <a:ext cx="2286000" cy="125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Στόχος ΗΠΗΝ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772400" cy="4830763"/>
          </a:xfrm>
        </p:spPr>
        <p:txBody>
          <a:bodyPr/>
          <a:lstStyle/>
          <a:p>
            <a:r>
              <a:rPr lang="el-GR" dirty="0" smtClean="0"/>
              <a:t>Στόχος του προγράμματος είναι 	</a:t>
            </a:r>
          </a:p>
          <a:p>
            <a:pPr lvl="1"/>
            <a:r>
              <a:rPr lang="el-GR" dirty="0" smtClean="0"/>
              <a:t>Επίδειξη τεχνολογίας συμπαραγωγής ηλεκτρισμού &amp; </a:t>
            </a:r>
            <a:r>
              <a:rPr lang="el-GR" dirty="0" err="1" smtClean="0"/>
              <a:t>αφαλατωμένου</a:t>
            </a:r>
            <a:r>
              <a:rPr lang="el-GR" dirty="0" smtClean="0"/>
              <a:t> νερού από υπάρχουσες τεχνολογίες σε μικρή κλίμακα</a:t>
            </a:r>
          </a:p>
          <a:p>
            <a:pPr lvl="1"/>
            <a:r>
              <a:rPr lang="el-GR" dirty="0" smtClean="0"/>
              <a:t>Επίδειξη τεχνολογίας αποθήκευσης θερμικής ενέργειας για συνεχόμενη λειτουργία</a:t>
            </a:r>
          </a:p>
          <a:p>
            <a:pPr lvl="1"/>
            <a:r>
              <a:rPr lang="el-GR" dirty="0" smtClean="0"/>
              <a:t>Η μονάδα πρέπει να αποδείξει τα ακόλουθα:</a:t>
            </a:r>
          </a:p>
          <a:p>
            <a:pPr lvl="2"/>
            <a:r>
              <a:rPr lang="el-GR" dirty="0" smtClean="0"/>
              <a:t>Συνεχόμενη παραγωγή ηλεκτρισμού</a:t>
            </a:r>
          </a:p>
          <a:p>
            <a:pPr lvl="2"/>
            <a:r>
              <a:rPr lang="el-GR" dirty="0" smtClean="0"/>
              <a:t>Συνεχόμενη παραγωγή </a:t>
            </a:r>
            <a:r>
              <a:rPr lang="el-GR" dirty="0" err="1" smtClean="0"/>
              <a:t>αφαλατωμένου</a:t>
            </a:r>
            <a:r>
              <a:rPr lang="el-GR" dirty="0" smtClean="0"/>
              <a:t> νερού</a:t>
            </a:r>
          </a:p>
          <a:p>
            <a:pPr lvl="2"/>
            <a:r>
              <a:rPr lang="el-GR" dirty="0" smtClean="0"/>
              <a:t>Συνεχόμενη λειτουργία για 3 διαδοχικές ημέρες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171"/>
          <p:cNvSpPr/>
          <p:nvPr/>
        </p:nvSpPr>
        <p:spPr>
          <a:xfrm>
            <a:off x="2895600" y="2895600"/>
            <a:ext cx="2743200" cy="3276600"/>
          </a:xfrm>
          <a:prstGeom prst="rect">
            <a:avLst/>
          </a:prstGeom>
          <a:solidFill>
            <a:schemeClr val="bg1">
              <a:lumMod val="85000"/>
              <a:alpha val="37000"/>
            </a:schemeClr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ΗΠΗΝ: Ροή ενέργειας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1981200"/>
          </a:xfrm>
        </p:spPr>
        <p:txBody>
          <a:bodyPr/>
          <a:lstStyle/>
          <a:p>
            <a:r>
              <a:rPr lang="el-GR" dirty="0" smtClean="0"/>
              <a:t>Συμπαραγωγή ηλεκτρισμού και </a:t>
            </a:r>
            <a:r>
              <a:rPr lang="el-GR" dirty="0" err="1" smtClean="0"/>
              <a:t>αφαλατωμένου</a:t>
            </a:r>
            <a:r>
              <a:rPr lang="el-GR" dirty="0" smtClean="0"/>
              <a:t> νερού από ηλιακή ενέργεια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3</a:t>
            </a:fld>
            <a:endParaRPr lang="en-US"/>
          </a:p>
        </p:txBody>
      </p:sp>
      <p:grpSp>
        <p:nvGrpSpPr>
          <p:cNvPr id="5" name="Group 156"/>
          <p:cNvGrpSpPr/>
          <p:nvPr/>
        </p:nvGrpSpPr>
        <p:grpSpPr>
          <a:xfrm>
            <a:off x="838200" y="3429000"/>
            <a:ext cx="2183031" cy="1954346"/>
            <a:chOff x="838200" y="3429000"/>
            <a:chExt cx="2183031" cy="1954346"/>
          </a:xfrm>
        </p:grpSpPr>
        <p:grpSp>
          <p:nvGrpSpPr>
            <p:cNvPr id="6" name="Group 119"/>
            <p:cNvGrpSpPr/>
            <p:nvPr/>
          </p:nvGrpSpPr>
          <p:grpSpPr>
            <a:xfrm>
              <a:off x="990600" y="3429000"/>
              <a:ext cx="2030631" cy="1954346"/>
              <a:chOff x="2209800" y="3124200"/>
              <a:chExt cx="3276600" cy="3153508"/>
            </a:xfrm>
          </p:grpSpPr>
          <p:grpSp>
            <p:nvGrpSpPr>
              <p:cNvPr id="7" name="Group 130"/>
              <p:cNvGrpSpPr/>
              <p:nvPr/>
            </p:nvGrpSpPr>
            <p:grpSpPr>
              <a:xfrm>
                <a:off x="2209800" y="3429000"/>
                <a:ext cx="3276600" cy="2848708"/>
                <a:chOff x="2209800" y="3429000"/>
                <a:chExt cx="3276600" cy="2848708"/>
              </a:xfrm>
            </p:grpSpPr>
            <p:grpSp>
              <p:nvGrpSpPr>
                <p:cNvPr id="8" name="Group 4"/>
                <p:cNvGrpSpPr/>
                <p:nvPr/>
              </p:nvGrpSpPr>
              <p:grpSpPr>
                <a:xfrm>
                  <a:off x="2209800" y="4648200"/>
                  <a:ext cx="1502383" cy="1629508"/>
                  <a:chOff x="152400" y="1600200"/>
                  <a:chExt cx="3048000" cy="3305908"/>
                </a:xfrm>
              </p:grpSpPr>
              <p:grpSp>
                <p:nvGrpSpPr>
                  <p:cNvPr id="10" name="Group 38"/>
                  <p:cNvGrpSpPr/>
                  <p:nvPr/>
                </p:nvGrpSpPr>
                <p:grpSpPr>
                  <a:xfrm>
                    <a:off x="1371600" y="3048000"/>
                    <a:ext cx="1371600" cy="1477108"/>
                    <a:chOff x="1371600" y="3048000"/>
                    <a:chExt cx="1981200" cy="2133600"/>
                  </a:xfrm>
                </p:grpSpPr>
                <p:grpSp>
                  <p:nvGrpSpPr>
                    <p:cNvPr id="15" name="Group 35"/>
                    <p:cNvGrpSpPr/>
                    <p:nvPr/>
                  </p:nvGrpSpPr>
                  <p:grpSpPr>
                    <a:xfrm>
                      <a:off x="1371600" y="3048000"/>
                      <a:ext cx="1981200" cy="1219200"/>
                      <a:chOff x="1447800" y="2953512"/>
                      <a:chExt cx="1408176" cy="1560576"/>
                    </a:xfrm>
                  </p:grpSpPr>
                  <p:grpSp>
                    <p:nvGrpSpPr>
                      <p:cNvPr id="16" name="Group 9"/>
                      <p:cNvGrpSpPr/>
                      <p:nvPr/>
                    </p:nvGrpSpPr>
                    <p:grpSpPr>
                      <a:xfrm>
                        <a:off x="1447800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119" name="Straight Connector 4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20" name="Straight Connector 6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21" name="Straight Connector 7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22" name="Straight Connector 8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17" name="Group 10"/>
                      <p:cNvGrpSpPr/>
                      <p:nvPr/>
                    </p:nvGrpSpPr>
                    <p:grpSpPr>
                      <a:xfrm>
                        <a:off x="1694688" y="2953512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115" name="Straight Connector 11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6" name="Straight Connector 12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7" name="Straight Connector 13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8" name="Straight Connector 14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18" name="Group 15"/>
                      <p:cNvGrpSpPr/>
                      <p:nvPr/>
                    </p:nvGrpSpPr>
                    <p:grpSpPr>
                      <a:xfrm>
                        <a:off x="1923288" y="3752088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111" name="Straight Connector 110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2" name="Straight Connector 111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3" name="Straight Connector 112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4" name="Straight Connector 113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19" name="Group 20"/>
                      <p:cNvGrpSpPr/>
                      <p:nvPr/>
                    </p:nvGrpSpPr>
                    <p:grpSpPr>
                      <a:xfrm>
                        <a:off x="2170176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107" name="Straight Connector 106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08" name="Straight Connector 107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09" name="Straight Connector 108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0" name="Straight Connector 109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104" name="Straight Connector 94"/>
                      <p:cNvCxnSpPr/>
                      <p:nvPr/>
                    </p:nvCxnSpPr>
                    <p:spPr>
                      <a:xfrm>
                        <a:off x="1524000" y="3810000"/>
                        <a:ext cx="0" cy="762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5" name="Straight Connector 95"/>
                      <p:cNvCxnSpPr/>
                      <p:nvPr/>
                    </p:nvCxnSpPr>
                    <p:spPr>
                      <a:xfrm>
                        <a:off x="1524000" y="3886200"/>
                        <a:ext cx="609600" cy="5334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6" name="Straight Connector 105"/>
                      <p:cNvCxnSpPr/>
                      <p:nvPr/>
                    </p:nvCxnSpPr>
                    <p:spPr>
                      <a:xfrm>
                        <a:off x="2133600" y="4419600"/>
                        <a:ext cx="152400" cy="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93"/>
                    <p:cNvCxnSpPr/>
                    <p:nvPr/>
                  </p:nvCxnSpPr>
                  <p:spPr>
                    <a:xfrm>
                      <a:off x="2057400" y="4038600"/>
                      <a:ext cx="0" cy="11430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9" name="Straight Connector 36"/>
                    <p:cNvCxnSpPr/>
                    <p:nvPr/>
                  </p:nvCxnSpPr>
                  <p:spPr>
                    <a:xfrm>
                      <a:off x="2133600" y="4114800"/>
                      <a:ext cx="0" cy="10668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2" name="Group 39"/>
                  <p:cNvGrpSpPr/>
                  <p:nvPr/>
                </p:nvGrpSpPr>
                <p:grpSpPr>
                  <a:xfrm>
                    <a:off x="762000" y="1981200"/>
                    <a:ext cx="1371600" cy="1477108"/>
                    <a:chOff x="1371600" y="3048000"/>
                    <a:chExt cx="1981200" cy="2133600"/>
                  </a:xfrm>
                </p:grpSpPr>
                <p:grpSp>
                  <p:nvGrpSpPr>
                    <p:cNvPr id="23" name="Group 35"/>
                    <p:cNvGrpSpPr/>
                    <p:nvPr/>
                  </p:nvGrpSpPr>
                  <p:grpSpPr>
                    <a:xfrm>
                      <a:off x="1371600" y="3048000"/>
                      <a:ext cx="1981200" cy="1219200"/>
                      <a:chOff x="1447800" y="2953512"/>
                      <a:chExt cx="1408176" cy="1560576"/>
                    </a:xfrm>
                  </p:grpSpPr>
                  <p:grpSp>
                    <p:nvGrpSpPr>
                      <p:cNvPr id="24" name="Group 9"/>
                      <p:cNvGrpSpPr/>
                      <p:nvPr/>
                    </p:nvGrpSpPr>
                    <p:grpSpPr>
                      <a:xfrm>
                        <a:off x="1447800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93" name="Straight Connector 62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4" name="Straight Connector 6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5" name="Straight Connector 7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6" name="Straight Connector 8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5" name="Group 10"/>
                      <p:cNvGrpSpPr/>
                      <p:nvPr/>
                    </p:nvGrpSpPr>
                    <p:grpSpPr>
                      <a:xfrm>
                        <a:off x="1694688" y="2953512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89" name="Straight Connector 58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0" name="Straight Connector 89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1" name="Straight Connector 90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2" name="Straight Connector 61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8672" name="Group 15"/>
                      <p:cNvGrpSpPr/>
                      <p:nvPr/>
                    </p:nvGrpSpPr>
                    <p:grpSpPr>
                      <a:xfrm>
                        <a:off x="1923288" y="3752088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85" name="Straight Connector 84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6" name="Straight Connector 85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7" name="Straight Connector 86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8" name="Straight Connector 87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8673" name="Group 20"/>
                      <p:cNvGrpSpPr/>
                      <p:nvPr/>
                    </p:nvGrpSpPr>
                    <p:grpSpPr>
                      <a:xfrm>
                        <a:off x="2170176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81" name="Straight Connector 80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2" name="Straight Connector 81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3" name="Straight Connector 82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4" name="Straight Connector 83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78" name="Straight Connector 68"/>
                      <p:cNvCxnSpPr/>
                      <p:nvPr/>
                    </p:nvCxnSpPr>
                    <p:spPr>
                      <a:xfrm>
                        <a:off x="1524000" y="3810000"/>
                        <a:ext cx="0" cy="762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79" name="Straight Connector 69"/>
                      <p:cNvCxnSpPr/>
                      <p:nvPr/>
                    </p:nvCxnSpPr>
                    <p:spPr>
                      <a:xfrm>
                        <a:off x="1524000" y="3886200"/>
                        <a:ext cx="609600" cy="5334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80" name="Straight Connector 79"/>
                      <p:cNvCxnSpPr/>
                      <p:nvPr/>
                    </p:nvCxnSpPr>
                    <p:spPr>
                      <a:xfrm>
                        <a:off x="2133600" y="4419600"/>
                        <a:ext cx="152400" cy="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72" name="Straight Connector 67"/>
                    <p:cNvCxnSpPr/>
                    <p:nvPr/>
                  </p:nvCxnSpPr>
                  <p:spPr>
                    <a:xfrm>
                      <a:off x="2057400" y="4038600"/>
                      <a:ext cx="0" cy="11430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3" name="Straight Connector 63"/>
                    <p:cNvCxnSpPr/>
                    <p:nvPr/>
                  </p:nvCxnSpPr>
                  <p:spPr>
                    <a:xfrm>
                      <a:off x="2133600" y="4114800"/>
                      <a:ext cx="0" cy="10668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8675" name="Group 66"/>
                  <p:cNvGrpSpPr/>
                  <p:nvPr/>
                </p:nvGrpSpPr>
                <p:grpSpPr>
                  <a:xfrm>
                    <a:off x="152400" y="3429000"/>
                    <a:ext cx="1371600" cy="1477108"/>
                    <a:chOff x="1371600" y="3048000"/>
                    <a:chExt cx="1981200" cy="2133600"/>
                  </a:xfrm>
                </p:grpSpPr>
                <p:grpSp>
                  <p:nvGrpSpPr>
                    <p:cNvPr id="28678" name="Group 35"/>
                    <p:cNvGrpSpPr/>
                    <p:nvPr/>
                  </p:nvGrpSpPr>
                  <p:grpSpPr>
                    <a:xfrm>
                      <a:off x="1371600" y="3048000"/>
                      <a:ext cx="1981200" cy="1219200"/>
                      <a:chOff x="1447800" y="2953512"/>
                      <a:chExt cx="1408176" cy="1560576"/>
                    </a:xfrm>
                  </p:grpSpPr>
                  <p:grpSp>
                    <p:nvGrpSpPr>
                      <p:cNvPr id="28679" name="Group 9"/>
                      <p:cNvGrpSpPr/>
                      <p:nvPr/>
                    </p:nvGrpSpPr>
                    <p:grpSpPr>
                      <a:xfrm>
                        <a:off x="1447800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67" name="Straight Connector 66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8" name="Straight Connector 6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9" name="Straight Connector 7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70" name="Straight Connector 8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8680" name="Group 10"/>
                      <p:cNvGrpSpPr/>
                      <p:nvPr/>
                    </p:nvGrpSpPr>
                    <p:grpSpPr>
                      <a:xfrm>
                        <a:off x="1694688" y="2953512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63" name="Straight Connector 62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4" name="Straight Connector 63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5" name="Straight Connector 64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6" name="Straight Connector 65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8681" name="Group 15"/>
                      <p:cNvGrpSpPr/>
                      <p:nvPr/>
                    </p:nvGrpSpPr>
                    <p:grpSpPr>
                      <a:xfrm>
                        <a:off x="1923288" y="3752088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59" name="Straight Connector 58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0" name="Straight Connector 59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1" name="Straight Connector 60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2" name="Straight Connector 61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8682" name="Group 20"/>
                      <p:cNvGrpSpPr/>
                      <p:nvPr/>
                    </p:nvGrpSpPr>
                    <p:grpSpPr>
                      <a:xfrm>
                        <a:off x="2170176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55" name="Straight Connector 54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6" name="Straight Connector 55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7" name="Straight Connector 56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8" name="Straight Connector 57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52" name="Straight Connector 42"/>
                      <p:cNvCxnSpPr/>
                      <p:nvPr/>
                    </p:nvCxnSpPr>
                    <p:spPr>
                      <a:xfrm>
                        <a:off x="1524000" y="3810000"/>
                        <a:ext cx="0" cy="762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3" name="Straight Connector 43"/>
                      <p:cNvCxnSpPr/>
                      <p:nvPr/>
                    </p:nvCxnSpPr>
                    <p:spPr>
                      <a:xfrm>
                        <a:off x="1524000" y="3886200"/>
                        <a:ext cx="609600" cy="5334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4" name="Straight Connector 53"/>
                      <p:cNvCxnSpPr/>
                      <p:nvPr/>
                    </p:nvCxnSpPr>
                    <p:spPr>
                      <a:xfrm>
                        <a:off x="2133600" y="4419600"/>
                        <a:ext cx="152400" cy="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46" name="Straight Connector 41"/>
                    <p:cNvCxnSpPr/>
                    <p:nvPr/>
                  </p:nvCxnSpPr>
                  <p:spPr>
                    <a:xfrm>
                      <a:off x="2057400" y="4038600"/>
                      <a:ext cx="0" cy="11430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7" name="Straight Connector 37"/>
                    <p:cNvCxnSpPr/>
                    <p:nvPr/>
                  </p:nvCxnSpPr>
                  <p:spPr>
                    <a:xfrm>
                      <a:off x="2133600" y="4114800"/>
                      <a:ext cx="0" cy="10668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28683" name="Group 93"/>
                  <p:cNvGrpSpPr/>
                  <p:nvPr/>
                </p:nvGrpSpPr>
                <p:grpSpPr>
                  <a:xfrm>
                    <a:off x="1828800" y="1600200"/>
                    <a:ext cx="1371600" cy="1477108"/>
                    <a:chOff x="1371600" y="3048000"/>
                    <a:chExt cx="1981200" cy="2133600"/>
                  </a:xfrm>
                </p:grpSpPr>
                <p:grpSp>
                  <p:nvGrpSpPr>
                    <p:cNvPr id="28684" name="Group 35"/>
                    <p:cNvGrpSpPr/>
                    <p:nvPr/>
                  </p:nvGrpSpPr>
                  <p:grpSpPr>
                    <a:xfrm>
                      <a:off x="1371600" y="3048000"/>
                      <a:ext cx="1981200" cy="1219200"/>
                      <a:chOff x="1447800" y="2953512"/>
                      <a:chExt cx="1408176" cy="1560576"/>
                    </a:xfrm>
                  </p:grpSpPr>
                  <p:grpSp>
                    <p:nvGrpSpPr>
                      <p:cNvPr id="28685" name="Group 12"/>
                      <p:cNvGrpSpPr/>
                      <p:nvPr/>
                    </p:nvGrpSpPr>
                    <p:grpSpPr>
                      <a:xfrm>
                        <a:off x="1447800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41" name="Straight Connector 40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2" name="Straight Connector 6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3" name="Straight Connector 7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4" name="Straight Connector 8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8686" name="Group 13"/>
                      <p:cNvGrpSpPr/>
                      <p:nvPr/>
                    </p:nvGrpSpPr>
                    <p:grpSpPr>
                      <a:xfrm>
                        <a:off x="1694688" y="2953512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37" name="Straight Connector 36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8" name="Straight Connector 37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9" name="Straight Connector 38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0" name="Straight Connector 39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8687" name="Group 15"/>
                      <p:cNvGrpSpPr/>
                      <p:nvPr/>
                    </p:nvGrpSpPr>
                    <p:grpSpPr>
                      <a:xfrm>
                        <a:off x="1923288" y="3752088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33" name="Straight Connector 32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4" name="Straight Connector 33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5" name="Straight Connector 34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6" name="Straight Connector 35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8688" name="Group 20"/>
                      <p:cNvGrpSpPr/>
                      <p:nvPr/>
                    </p:nvGrpSpPr>
                    <p:grpSpPr>
                      <a:xfrm>
                        <a:off x="2170176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29" name="Straight Connector 28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0" name="Straight Connector 29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1" name="Straight Connector 30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2" name="Straight Connector 31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26" name="Straight Connector 16"/>
                      <p:cNvCxnSpPr/>
                      <p:nvPr/>
                    </p:nvCxnSpPr>
                    <p:spPr>
                      <a:xfrm>
                        <a:off x="1524000" y="3810000"/>
                        <a:ext cx="0" cy="762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7" name="Straight Connector 17"/>
                      <p:cNvCxnSpPr/>
                      <p:nvPr/>
                    </p:nvCxnSpPr>
                    <p:spPr>
                      <a:xfrm>
                        <a:off x="1524000" y="3886200"/>
                        <a:ext cx="609600" cy="5334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8" name="Straight Connector 27"/>
                      <p:cNvCxnSpPr/>
                      <p:nvPr/>
                    </p:nvCxnSpPr>
                    <p:spPr>
                      <a:xfrm>
                        <a:off x="2133600" y="4419600"/>
                        <a:ext cx="152400" cy="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20" name="Straight Connector 10"/>
                    <p:cNvCxnSpPr/>
                    <p:nvPr/>
                  </p:nvCxnSpPr>
                  <p:spPr>
                    <a:xfrm>
                      <a:off x="2057400" y="4038600"/>
                      <a:ext cx="0" cy="11430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1" name="Straight Connector 11"/>
                    <p:cNvCxnSpPr/>
                    <p:nvPr/>
                  </p:nvCxnSpPr>
                  <p:spPr>
                    <a:xfrm>
                      <a:off x="2133600" y="4114800"/>
                      <a:ext cx="0" cy="10668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11" name="Freeform 6"/>
                <p:cNvSpPr/>
                <p:nvPr/>
              </p:nvSpPr>
              <p:spPr>
                <a:xfrm>
                  <a:off x="3124200" y="3429000"/>
                  <a:ext cx="2362200" cy="1524000"/>
                </a:xfrm>
                <a:custGeom>
                  <a:avLst/>
                  <a:gdLst>
                    <a:gd name="connsiteX0" fmla="*/ 0 w 2057400"/>
                    <a:gd name="connsiteY0" fmla="*/ 2862072 h 3081528"/>
                    <a:gd name="connsiteX1" fmla="*/ 1618488 w 2057400"/>
                    <a:gd name="connsiteY1" fmla="*/ 0 h 3081528"/>
                    <a:gd name="connsiteX2" fmla="*/ 2057400 w 2057400"/>
                    <a:gd name="connsiteY2" fmla="*/ 18288 h 3081528"/>
                    <a:gd name="connsiteX3" fmla="*/ 457200 w 2057400"/>
                    <a:gd name="connsiteY3" fmla="*/ 3081528 h 3081528"/>
                    <a:gd name="connsiteX4" fmla="*/ 0 w 2057400"/>
                    <a:gd name="connsiteY4" fmla="*/ 2862072 h 3081528"/>
                    <a:gd name="connsiteX0" fmla="*/ 0 w 2057400"/>
                    <a:gd name="connsiteY0" fmla="*/ 2843784 h 3063240"/>
                    <a:gd name="connsiteX1" fmla="*/ 1761744 w 2057400"/>
                    <a:gd name="connsiteY1" fmla="*/ 121920 h 3063240"/>
                    <a:gd name="connsiteX2" fmla="*/ 2057400 w 2057400"/>
                    <a:gd name="connsiteY2" fmla="*/ 0 h 3063240"/>
                    <a:gd name="connsiteX3" fmla="*/ 457200 w 2057400"/>
                    <a:gd name="connsiteY3" fmla="*/ 3063240 h 3063240"/>
                    <a:gd name="connsiteX4" fmla="*/ 0 w 2057400"/>
                    <a:gd name="connsiteY4" fmla="*/ 2843784 h 3063240"/>
                    <a:gd name="connsiteX0" fmla="*/ 0 w 1990344"/>
                    <a:gd name="connsiteY0" fmla="*/ 2721864 h 2941320"/>
                    <a:gd name="connsiteX1" fmla="*/ 1761744 w 1990344"/>
                    <a:gd name="connsiteY1" fmla="*/ 0 h 2941320"/>
                    <a:gd name="connsiteX2" fmla="*/ 1990344 w 1990344"/>
                    <a:gd name="connsiteY2" fmla="*/ 76200 h 2941320"/>
                    <a:gd name="connsiteX3" fmla="*/ 457200 w 1990344"/>
                    <a:gd name="connsiteY3" fmla="*/ 2941320 h 2941320"/>
                    <a:gd name="connsiteX4" fmla="*/ 0 w 1990344"/>
                    <a:gd name="connsiteY4" fmla="*/ 2721864 h 2941320"/>
                    <a:gd name="connsiteX0" fmla="*/ 0 w 1990344"/>
                    <a:gd name="connsiteY0" fmla="*/ 2798064 h 3017520"/>
                    <a:gd name="connsiteX1" fmla="*/ 1609344 w 1990344"/>
                    <a:gd name="connsiteY1" fmla="*/ 0 h 3017520"/>
                    <a:gd name="connsiteX2" fmla="*/ 1990344 w 1990344"/>
                    <a:gd name="connsiteY2" fmla="*/ 152400 h 3017520"/>
                    <a:gd name="connsiteX3" fmla="*/ 457200 w 1990344"/>
                    <a:gd name="connsiteY3" fmla="*/ 3017520 h 3017520"/>
                    <a:gd name="connsiteX4" fmla="*/ 0 w 1990344"/>
                    <a:gd name="connsiteY4" fmla="*/ 2798064 h 3017520"/>
                    <a:gd name="connsiteX0" fmla="*/ 0 w 1609344"/>
                    <a:gd name="connsiteY0" fmla="*/ 2798064 h 3017520"/>
                    <a:gd name="connsiteX1" fmla="*/ 1609344 w 1609344"/>
                    <a:gd name="connsiteY1" fmla="*/ 0 h 3017520"/>
                    <a:gd name="connsiteX2" fmla="*/ 1609344 w 1609344"/>
                    <a:gd name="connsiteY2" fmla="*/ 457200 h 3017520"/>
                    <a:gd name="connsiteX3" fmla="*/ 457200 w 1609344"/>
                    <a:gd name="connsiteY3" fmla="*/ 3017520 h 3017520"/>
                    <a:gd name="connsiteX4" fmla="*/ 0 w 1609344"/>
                    <a:gd name="connsiteY4" fmla="*/ 2798064 h 3017520"/>
                    <a:gd name="connsiteX0" fmla="*/ 0 w 1609344"/>
                    <a:gd name="connsiteY0" fmla="*/ 2645664 h 2865120"/>
                    <a:gd name="connsiteX1" fmla="*/ 1524000 w 1609344"/>
                    <a:gd name="connsiteY1" fmla="*/ 0 h 2865120"/>
                    <a:gd name="connsiteX2" fmla="*/ 1609344 w 1609344"/>
                    <a:gd name="connsiteY2" fmla="*/ 304800 h 2865120"/>
                    <a:gd name="connsiteX3" fmla="*/ 457200 w 1609344"/>
                    <a:gd name="connsiteY3" fmla="*/ 2865120 h 2865120"/>
                    <a:gd name="connsiteX4" fmla="*/ 0 w 1609344"/>
                    <a:gd name="connsiteY4" fmla="*/ 2645664 h 2865120"/>
                    <a:gd name="connsiteX0" fmla="*/ 0 w 1524000"/>
                    <a:gd name="connsiteY0" fmla="*/ 2645664 h 2865120"/>
                    <a:gd name="connsiteX1" fmla="*/ 1524000 w 1524000"/>
                    <a:gd name="connsiteY1" fmla="*/ 0 h 2865120"/>
                    <a:gd name="connsiteX2" fmla="*/ 1524000 w 1524000"/>
                    <a:gd name="connsiteY2" fmla="*/ 457200 h 2865120"/>
                    <a:gd name="connsiteX3" fmla="*/ 457200 w 1524000"/>
                    <a:gd name="connsiteY3" fmla="*/ 2865120 h 2865120"/>
                    <a:gd name="connsiteX4" fmla="*/ 0 w 1524000"/>
                    <a:gd name="connsiteY4" fmla="*/ 2645664 h 2865120"/>
                    <a:gd name="connsiteX0" fmla="*/ 0 w 1524000"/>
                    <a:gd name="connsiteY0" fmla="*/ 2743200 h 2865120"/>
                    <a:gd name="connsiteX1" fmla="*/ 1524000 w 1524000"/>
                    <a:gd name="connsiteY1" fmla="*/ 0 h 2865120"/>
                    <a:gd name="connsiteX2" fmla="*/ 1524000 w 1524000"/>
                    <a:gd name="connsiteY2" fmla="*/ 457200 h 2865120"/>
                    <a:gd name="connsiteX3" fmla="*/ 457200 w 1524000"/>
                    <a:gd name="connsiteY3" fmla="*/ 2865120 h 2865120"/>
                    <a:gd name="connsiteX4" fmla="*/ 0 w 1524000"/>
                    <a:gd name="connsiteY4" fmla="*/ 2743200 h 2865120"/>
                    <a:gd name="connsiteX0" fmla="*/ 0 w 1524000"/>
                    <a:gd name="connsiteY0" fmla="*/ 2743200 h 2971800"/>
                    <a:gd name="connsiteX1" fmla="*/ 1524000 w 1524000"/>
                    <a:gd name="connsiteY1" fmla="*/ 0 h 2971800"/>
                    <a:gd name="connsiteX2" fmla="*/ 1524000 w 1524000"/>
                    <a:gd name="connsiteY2" fmla="*/ 457200 h 2971800"/>
                    <a:gd name="connsiteX3" fmla="*/ 381000 w 1524000"/>
                    <a:gd name="connsiteY3" fmla="*/ 2971800 h 2971800"/>
                    <a:gd name="connsiteX4" fmla="*/ 0 w 1524000"/>
                    <a:gd name="connsiteY4" fmla="*/ 2743200 h 2971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524000" h="2971800">
                      <a:moveTo>
                        <a:pt x="0" y="2743200"/>
                      </a:moveTo>
                      <a:lnTo>
                        <a:pt x="1524000" y="0"/>
                      </a:lnTo>
                      <a:lnTo>
                        <a:pt x="1524000" y="457200"/>
                      </a:lnTo>
                      <a:lnTo>
                        <a:pt x="381000" y="2971800"/>
                      </a:lnTo>
                      <a:lnTo>
                        <a:pt x="0" y="2743200"/>
                      </a:lnTo>
                      <a:close/>
                    </a:path>
                  </a:pathLst>
                </a:custGeom>
                <a:solidFill>
                  <a:srgbClr val="FFFF00">
                    <a:alpha val="15000"/>
                  </a:srgbClr>
                </a:solidFill>
                <a:ln w="1270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" name="Freeform 11"/>
                <p:cNvSpPr/>
                <p:nvPr/>
              </p:nvSpPr>
              <p:spPr>
                <a:xfrm>
                  <a:off x="2286000" y="3429000"/>
                  <a:ext cx="3200400" cy="2362200"/>
                </a:xfrm>
                <a:custGeom>
                  <a:avLst/>
                  <a:gdLst>
                    <a:gd name="connsiteX0" fmla="*/ 0 w 1737360"/>
                    <a:gd name="connsiteY0" fmla="*/ 2350008 h 2578608"/>
                    <a:gd name="connsiteX1" fmla="*/ 1472184 w 1737360"/>
                    <a:gd name="connsiteY1" fmla="*/ 0 h 2578608"/>
                    <a:gd name="connsiteX2" fmla="*/ 1737360 w 1737360"/>
                    <a:gd name="connsiteY2" fmla="*/ 82296 h 2578608"/>
                    <a:gd name="connsiteX3" fmla="*/ 429768 w 1737360"/>
                    <a:gd name="connsiteY3" fmla="*/ 2578608 h 2578608"/>
                    <a:gd name="connsiteX4" fmla="*/ 0 w 1737360"/>
                    <a:gd name="connsiteY4" fmla="*/ 2350008 h 2578608"/>
                    <a:gd name="connsiteX0" fmla="*/ 0 w 1737360"/>
                    <a:gd name="connsiteY0" fmla="*/ 2587752 h 2816352"/>
                    <a:gd name="connsiteX1" fmla="*/ 1362456 w 1737360"/>
                    <a:gd name="connsiteY1" fmla="*/ 0 h 2816352"/>
                    <a:gd name="connsiteX2" fmla="*/ 1737360 w 1737360"/>
                    <a:gd name="connsiteY2" fmla="*/ 320040 h 2816352"/>
                    <a:gd name="connsiteX3" fmla="*/ 429768 w 1737360"/>
                    <a:gd name="connsiteY3" fmla="*/ 2816352 h 2816352"/>
                    <a:gd name="connsiteX4" fmla="*/ 0 w 1737360"/>
                    <a:gd name="connsiteY4" fmla="*/ 2587752 h 2816352"/>
                    <a:gd name="connsiteX0" fmla="*/ 0 w 1362456"/>
                    <a:gd name="connsiteY0" fmla="*/ 2587752 h 2816352"/>
                    <a:gd name="connsiteX1" fmla="*/ 1362456 w 1362456"/>
                    <a:gd name="connsiteY1" fmla="*/ 0 h 2816352"/>
                    <a:gd name="connsiteX2" fmla="*/ 1362456 w 1362456"/>
                    <a:gd name="connsiteY2" fmla="*/ 533400 h 2816352"/>
                    <a:gd name="connsiteX3" fmla="*/ 429768 w 1362456"/>
                    <a:gd name="connsiteY3" fmla="*/ 2816352 h 2816352"/>
                    <a:gd name="connsiteX4" fmla="*/ 0 w 1362456"/>
                    <a:gd name="connsiteY4" fmla="*/ 2587752 h 2816352"/>
                    <a:gd name="connsiteX0" fmla="*/ 0 w 2362200"/>
                    <a:gd name="connsiteY0" fmla="*/ 3121152 h 3349752"/>
                    <a:gd name="connsiteX1" fmla="*/ 1362456 w 2362200"/>
                    <a:gd name="connsiteY1" fmla="*/ 533400 h 3349752"/>
                    <a:gd name="connsiteX2" fmla="*/ 2362200 w 2362200"/>
                    <a:gd name="connsiteY2" fmla="*/ 0 h 3349752"/>
                    <a:gd name="connsiteX3" fmla="*/ 429768 w 2362200"/>
                    <a:gd name="connsiteY3" fmla="*/ 3349752 h 3349752"/>
                    <a:gd name="connsiteX4" fmla="*/ 0 w 2362200"/>
                    <a:gd name="connsiteY4" fmla="*/ 3121152 h 3349752"/>
                    <a:gd name="connsiteX0" fmla="*/ 0 w 2362200"/>
                    <a:gd name="connsiteY0" fmla="*/ 3578352 h 3806952"/>
                    <a:gd name="connsiteX1" fmla="*/ 2362200 w 2362200"/>
                    <a:gd name="connsiteY1" fmla="*/ 0 h 3806952"/>
                    <a:gd name="connsiteX2" fmla="*/ 2362200 w 2362200"/>
                    <a:gd name="connsiteY2" fmla="*/ 457200 h 3806952"/>
                    <a:gd name="connsiteX3" fmla="*/ 429768 w 2362200"/>
                    <a:gd name="connsiteY3" fmla="*/ 3806952 h 3806952"/>
                    <a:gd name="connsiteX4" fmla="*/ 0 w 2362200"/>
                    <a:gd name="connsiteY4" fmla="*/ 3578352 h 3806952"/>
                    <a:gd name="connsiteX0" fmla="*/ 0 w 2362200"/>
                    <a:gd name="connsiteY0" fmla="*/ 3578352 h 3810000"/>
                    <a:gd name="connsiteX1" fmla="*/ 2362200 w 2362200"/>
                    <a:gd name="connsiteY1" fmla="*/ 0 h 3810000"/>
                    <a:gd name="connsiteX2" fmla="*/ 2362200 w 2362200"/>
                    <a:gd name="connsiteY2" fmla="*/ 457200 h 3810000"/>
                    <a:gd name="connsiteX3" fmla="*/ 457200 w 2362200"/>
                    <a:gd name="connsiteY3" fmla="*/ 3810000 h 3810000"/>
                    <a:gd name="connsiteX4" fmla="*/ 0 w 2362200"/>
                    <a:gd name="connsiteY4" fmla="*/ 3578352 h 3810000"/>
                    <a:gd name="connsiteX0" fmla="*/ 0 w 2286000"/>
                    <a:gd name="connsiteY0" fmla="*/ 3581400 h 3810000"/>
                    <a:gd name="connsiteX1" fmla="*/ 2286000 w 2286000"/>
                    <a:gd name="connsiteY1" fmla="*/ 0 h 3810000"/>
                    <a:gd name="connsiteX2" fmla="*/ 2286000 w 2286000"/>
                    <a:gd name="connsiteY2" fmla="*/ 457200 h 3810000"/>
                    <a:gd name="connsiteX3" fmla="*/ 381000 w 2286000"/>
                    <a:gd name="connsiteY3" fmla="*/ 3810000 h 3810000"/>
                    <a:gd name="connsiteX4" fmla="*/ 0 w 2286000"/>
                    <a:gd name="connsiteY4" fmla="*/ 3581400 h 38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86000" h="3810000">
                      <a:moveTo>
                        <a:pt x="0" y="3581400"/>
                      </a:moveTo>
                      <a:lnTo>
                        <a:pt x="2286000" y="0"/>
                      </a:lnTo>
                      <a:lnTo>
                        <a:pt x="2286000" y="457200"/>
                      </a:lnTo>
                      <a:lnTo>
                        <a:pt x="381000" y="3810000"/>
                      </a:lnTo>
                      <a:lnTo>
                        <a:pt x="0" y="3581400"/>
                      </a:lnTo>
                      <a:close/>
                    </a:path>
                  </a:pathLst>
                </a:custGeom>
                <a:solidFill>
                  <a:srgbClr val="FFFF00">
                    <a:alpha val="15000"/>
                  </a:srgbClr>
                </a:solidFill>
                <a:ln w="1270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Freeform 12"/>
                <p:cNvSpPr/>
                <p:nvPr/>
              </p:nvSpPr>
              <p:spPr>
                <a:xfrm>
                  <a:off x="2590800" y="3429000"/>
                  <a:ext cx="2895600" cy="1600200"/>
                </a:xfrm>
                <a:custGeom>
                  <a:avLst/>
                  <a:gdLst>
                    <a:gd name="connsiteX0" fmla="*/ 0 w 2514600"/>
                    <a:gd name="connsiteY0" fmla="*/ 2615184 h 2834640"/>
                    <a:gd name="connsiteX1" fmla="*/ 2221992 w 2514600"/>
                    <a:gd name="connsiteY1" fmla="*/ 0 h 2834640"/>
                    <a:gd name="connsiteX2" fmla="*/ 2514600 w 2514600"/>
                    <a:gd name="connsiteY2" fmla="*/ 54864 h 2834640"/>
                    <a:gd name="connsiteX3" fmla="*/ 429768 w 2514600"/>
                    <a:gd name="connsiteY3" fmla="*/ 2834640 h 2834640"/>
                    <a:gd name="connsiteX4" fmla="*/ 0 w 2514600"/>
                    <a:gd name="connsiteY4" fmla="*/ 2615184 h 2834640"/>
                    <a:gd name="connsiteX0" fmla="*/ 0 w 2514600"/>
                    <a:gd name="connsiteY0" fmla="*/ 2990088 h 3209544"/>
                    <a:gd name="connsiteX1" fmla="*/ 2121408 w 2514600"/>
                    <a:gd name="connsiteY1" fmla="*/ 0 h 3209544"/>
                    <a:gd name="connsiteX2" fmla="*/ 2514600 w 2514600"/>
                    <a:gd name="connsiteY2" fmla="*/ 429768 h 3209544"/>
                    <a:gd name="connsiteX3" fmla="*/ 429768 w 2514600"/>
                    <a:gd name="connsiteY3" fmla="*/ 3209544 h 3209544"/>
                    <a:gd name="connsiteX4" fmla="*/ 0 w 2514600"/>
                    <a:gd name="connsiteY4" fmla="*/ 2990088 h 3209544"/>
                    <a:gd name="connsiteX0" fmla="*/ 0 w 2121408"/>
                    <a:gd name="connsiteY0" fmla="*/ 2990088 h 3209544"/>
                    <a:gd name="connsiteX1" fmla="*/ 2121408 w 2121408"/>
                    <a:gd name="connsiteY1" fmla="*/ 0 h 3209544"/>
                    <a:gd name="connsiteX2" fmla="*/ 2121408 w 2121408"/>
                    <a:gd name="connsiteY2" fmla="*/ 457200 h 3209544"/>
                    <a:gd name="connsiteX3" fmla="*/ 429768 w 2121408"/>
                    <a:gd name="connsiteY3" fmla="*/ 3209544 h 3209544"/>
                    <a:gd name="connsiteX4" fmla="*/ 0 w 2121408"/>
                    <a:gd name="connsiteY4" fmla="*/ 2990088 h 3209544"/>
                    <a:gd name="connsiteX0" fmla="*/ 0 w 1969008"/>
                    <a:gd name="connsiteY0" fmla="*/ 2895600 h 3209544"/>
                    <a:gd name="connsiteX1" fmla="*/ 1969008 w 1969008"/>
                    <a:gd name="connsiteY1" fmla="*/ 0 h 3209544"/>
                    <a:gd name="connsiteX2" fmla="*/ 1969008 w 1969008"/>
                    <a:gd name="connsiteY2" fmla="*/ 457200 h 3209544"/>
                    <a:gd name="connsiteX3" fmla="*/ 277368 w 1969008"/>
                    <a:gd name="connsiteY3" fmla="*/ 3209544 h 3209544"/>
                    <a:gd name="connsiteX4" fmla="*/ 0 w 1969008"/>
                    <a:gd name="connsiteY4" fmla="*/ 2895600 h 3209544"/>
                    <a:gd name="connsiteX0" fmla="*/ 0 w 1969008"/>
                    <a:gd name="connsiteY0" fmla="*/ 2895600 h 3048000"/>
                    <a:gd name="connsiteX1" fmla="*/ 1969008 w 1969008"/>
                    <a:gd name="connsiteY1" fmla="*/ 0 h 3048000"/>
                    <a:gd name="connsiteX2" fmla="*/ 1969008 w 1969008"/>
                    <a:gd name="connsiteY2" fmla="*/ 457200 h 3048000"/>
                    <a:gd name="connsiteX3" fmla="*/ 381000 w 1969008"/>
                    <a:gd name="connsiteY3" fmla="*/ 3048000 h 3048000"/>
                    <a:gd name="connsiteX4" fmla="*/ 0 w 1969008"/>
                    <a:gd name="connsiteY4" fmla="*/ 2895600 h 3048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969008" h="3048000">
                      <a:moveTo>
                        <a:pt x="0" y="2895600"/>
                      </a:moveTo>
                      <a:lnTo>
                        <a:pt x="1969008" y="0"/>
                      </a:lnTo>
                      <a:lnTo>
                        <a:pt x="1969008" y="457200"/>
                      </a:lnTo>
                      <a:lnTo>
                        <a:pt x="381000" y="3048000"/>
                      </a:lnTo>
                      <a:lnTo>
                        <a:pt x="0" y="2895600"/>
                      </a:lnTo>
                      <a:close/>
                    </a:path>
                  </a:pathLst>
                </a:custGeom>
                <a:solidFill>
                  <a:srgbClr val="FFFF00">
                    <a:alpha val="15000"/>
                  </a:srgbClr>
                </a:solidFill>
                <a:ln w="1270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Freeform 13"/>
                <p:cNvSpPr/>
                <p:nvPr/>
              </p:nvSpPr>
              <p:spPr>
                <a:xfrm>
                  <a:off x="2895600" y="3429000"/>
                  <a:ext cx="2590800" cy="2133600"/>
                </a:xfrm>
                <a:custGeom>
                  <a:avLst/>
                  <a:gdLst>
                    <a:gd name="connsiteX0" fmla="*/ 0 w 1847088"/>
                    <a:gd name="connsiteY0" fmla="*/ 3520440 h 3739896"/>
                    <a:gd name="connsiteX1" fmla="*/ 1847088 w 1847088"/>
                    <a:gd name="connsiteY1" fmla="*/ 0 h 3739896"/>
                    <a:gd name="connsiteX2" fmla="*/ 1837944 w 1847088"/>
                    <a:gd name="connsiteY2" fmla="*/ 493776 h 3739896"/>
                    <a:gd name="connsiteX3" fmla="*/ 457200 w 1847088"/>
                    <a:gd name="connsiteY3" fmla="*/ 3739896 h 3739896"/>
                    <a:gd name="connsiteX4" fmla="*/ 0 w 1847088"/>
                    <a:gd name="connsiteY4" fmla="*/ 3520440 h 3739896"/>
                    <a:gd name="connsiteX0" fmla="*/ 0 w 1694688"/>
                    <a:gd name="connsiteY0" fmla="*/ 3505200 h 3739896"/>
                    <a:gd name="connsiteX1" fmla="*/ 1694688 w 1694688"/>
                    <a:gd name="connsiteY1" fmla="*/ 0 h 3739896"/>
                    <a:gd name="connsiteX2" fmla="*/ 1685544 w 1694688"/>
                    <a:gd name="connsiteY2" fmla="*/ 493776 h 3739896"/>
                    <a:gd name="connsiteX3" fmla="*/ 304800 w 1694688"/>
                    <a:gd name="connsiteY3" fmla="*/ 3739896 h 3739896"/>
                    <a:gd name="connsiteX4" fmla="*/ 0 w 1694688"/>
                    <a:gd name="connsiteY4" fmla="*/ 3505200 h 3739896"/>
                    <a:gd name="connsiteX0" fmla="*/ 0 w 1694688"/>
                    <a:gd name="connsiteY0" fmla="*/ 3505200 h 3657600"/>
                    <a:gd name="connsiteX1" fmla="*/ 1694688 w 1694688"/>
                    <a:gd name="connsiteY1" fmla="*/ 0 h 3657600"/>
                    <a:gd name="connsiteX2" fmla="*/ 1685544 w 1694688"/>
                    <a:gd name="connsiteY2" fmla="*/ 493776 h 3657600"/>
                    <a:gd name="connsiteX3" fmla="*/ 381000 w 1694688"/>
                    <a:gd name="connsiteY3" fmla="*/ 3657600 h 3657600"/>
                    <a:gd name="connsiteX4" fmla="*/ 0 w 1694688"/>
                    <a:gd name="connsiteY4" fmla="*/ 3505200 h 3657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94688" h="3657600">
                      <a:moveTo>
                        <a:pt x="0" y="3505200"/>
                      </a:moveTo>
                      <a:lnTo>
                        <a:pt x="1694688" y="0"/>
                      </a:lnTo>
                      <a:lnTo>
                        <a:pt x="1685544" y="493776"/>
                      </a:lnTo>
                      <a:lnTo>
                        <a:pt x="381000" y="3657600"/>
                      </a:lnTo>
                      <a:lnTo>
                        <a:pt x="0" y="3505200"/>
                      </a:lnTo>
                      <a:close/>
                    </a:path>
                  </a:pathLst>
                </a:custGeom>
                <a:solidFill>
                  <a:srgbClr val="FFFF00">
                    <a:alpha val="15000"/>
                  </a:srgbClr>
                </a:solidFill>
                <a:ln w="1270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9" name="16-Point Star 8"/>
              <p:cNvSpPr/>
              <p:nvPr/>
            </p:nvSpPr>
            <p:spPr>
              <a:xfrm>
                <a:off x="3352800" y="3124200"/>
                <a:ext cx="457200" cy="457200"/>
              </a:xfrm>
              <a:prstGeom prst="star16">
                <a:avLst/>
              </a:prstGeom>
              <a:solidFill>
                <a:srgbClr val="FFFF00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53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6404152">
              <a:off x="1429195" y="3715196"/>
              <a:ext cx="469016" cy="469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4" name="TextBox 153"/>
            <p:cNvSpPr txBox="1"/>
            <p:nvPr/>
          </p:nvSpPr>
          <p:spPr>
            <a:xfrm>
              <a:off x="838200" y="3810000"/>
              <a:ext cx="80342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~67 kW</a:t>
              </a:r>
              <a:r>
                <a:rPr lang="el-GR" sz="1400" baseline="-25000" dirty="0" smtClean="0"/>
                <a:t>θ</a:t>
              </a:r>
              <a:endParaRPr lang="en-US" sz="1400" baseline="-25000" dirty="0"/>
            </a:p>
          </p:txBody>
        </p:sp>
        <p:pic>
          <p:nvPicPr>
            <p:cNvPr id="155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9290743">
              <a:off x="2533398" y="3676395"/>
              <a:ext cx="469016" cy="469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6" name="TextBox 155"/>
            <p:cNvSpPr txBox="1"/>
            <p:nvPr/>
          </p:nvSpPr>
          <p:spPr>
            <a:xfrm>
              <a:off x="2133600" y="4038600"/>
              <a:ext cx="80342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~</a:t>
              </a:r>
              <a:r>
                <a:rPr lang="el-GR" sz="1400" dirty="0" smtClean="0"/>
                <a:t>40</a:t>
              </a:r>
              <a:r>
                <a:rPr lang="en-US" sz="1400" dirty="0" smtClean="0"/>
                <a:t> kW</a:t>
              </a:r>
              <a:r>
                <a:rPr lang="el-GR" sz="1400" baseline="-25000" dirty="0" smtClean="0"/>
                <a:t>θ</a:t>
              </a:r>
              <a:endParaRPr lang="en-US" sz="1400" baseline="-25000" dirty="0"/>
            </a:p>
          </p:txBody>
        </p:sp>
      </p:grpSp>
      <p:grpSp>
        <p:nvGrpSpPr>
          <p:cNvPr id="28689" name="Group 165"/>
          <p:cNvGrpSpPr/>
          <p:nvPr/>
        </p:nvGrpSpPr>
        <p:grpSpPr>
          <a:xfrm>
            <a:off x="2895600" y="2971800"/>
            <a:ext cx="1403335" cy="1441768"/>
            <a:chOff x="2895600" y="2971800"/>
            <a:chExt cx="1403335" cy="1441768"/>
          </a:xfrm>
        </p:grpSpPr>
        <p:pic>
          <p:nvPicPr>
            <p:cNvPr id="123" name="Picture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53226"/>
            <a:stretch>
              <a:fillRect/>
            </a:stretch>
          </p:blipFill>
          <p:spPr bwMode="auto">
            <a:xfrm>
              <a:off x="2895600" y="3352800"/>
              <a:ext cx="1403335" cy="1060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74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4889" b="36000"/>
            <a:stretch>
              <a:fillRect/>
            </a:stretch>
          </p:blipFill>
          <p:spPr bwMode="auto">
            <a:xfrm rot="18691233">
              <a:off x="3496951" y="3340359"/>
              <a:ext cx="372620" cy="1457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" name="TextBox 162"/>
            <p:cNvSpPr txBox="1"/>
            <p:nvPr/>
          </p:nvSpPr>
          <p:spPr>
            <a:xfrm>
              <a:off x="3200400" y="2971800"/>
              <a:ext cx="80342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~</a:t>
              </a:r>
              <a:r>
                <a:rPr lang="el-GR" sz="1400" dirty="0" smtClean="0"/>
                <a:t>15</a:t>
              </a:r>
              <a:r>
                <a:rPr lang="en-US" sz="1400" dirty="0" smtClean="0"/>
                <a:t> kW</a:t>
              </a:r>
              <a:r>
                <a:rPr lang="el-GR" sz="1400" baseline="-25000" dirty="0" smtClean="0"/>
                <a:t>θ</a:t>
              </a:r>
              <a:endParaRPr lang="en-US" sz="1400" baseline="-25000" dirty="0"/>
            </a:p>
          </p:txBody>
        </p:sp>
      </p:grpSp>
      <p:grpSp>
        <p:nvGrpSpPr>
          <p:cNvPr id="28690" name="Group 171"/>
          <p:cNvGrpSpPr/>
          <p:nvPr/>
        </p:nvGrpSpPr>
        <p:grpSpPr>
          <a:xfrm>
            <a:off x="3048000" y="3276600"/>
            <a:ext cx="2617054" cy="1831777"/>
            <a:chOff x="3048000" y="3276600"/>
            <a:chExt cx="2617054" cy="1831777"/>
          </a:xfrm>
        </p:grpSpPr>
        <p:grpSp>
          <p:nvGrpSpPr>
            <p:cNvPr id="28691" name="Group 166"/>
            <p:cNvGrpSpPr/>
            <p:nvPr/>
          </p:nvGrpSpPr>
          <p:grpSpPr>
            <a:xfrm>
              <a:off x="3048000" y="3276600"/>
              <a:ext cx="2509672" cy="1447800"/>
              <a:chOff x="3048000" y="3276600"/>
              <a:chExt cx="2509672" cy="1447800"/>
            </a:xfrm>
          </p:grpSpPr>
          <p:grpSp>
            <p:nvGrpSpPr>
              <p:cNvPr id="28692" name="Group 151"/>
              <p:cNvGrpSpPr/>
              <p:nvPr/>
            </p:nvGrpSpPr>
            <p:grpSpPr>
              <a:xfrm>
                <a:off x="3048000" y="3810000"/>
                <a:ext cx="2509672" cy="914400"/>
                <a:chOff x="3048000" y="3810000"/>
                <a:chExt cx="2509672" cy="914400"/>
              </a:xfrm>
            </p:grpSpPr>
            <p:cxnSp>
              <p:nvCxnSpPr>
                <p:cNvPr id="124" name="Straight Connector 123"/>
                <p:cNvCxnSpPr/>
                <p:nvPr/>
              </p:nvCxnSpPr>
              <p:spPr>
                <a:xfrm flipV="1">
                  <a:off x="4495800" y="3810000"/>
                  <a:ext cx="0" cy="152400"/>
                </a:xfrm>
                <a:prstGeom prst="line">
                  <a:avLst/>
                </a:prstGeom>
                <a:ln w="254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28693" name="Group 146"/>
                <p:cNvGrpSpPr/>
                <p:nvPr/>
              </p:nvGrpSpPr>
              <p:grpSpPr>
                <a:xfrm>
                  <a:off x="3048000" y="3810000"/>
                  <a:ext cx="2509672" cy="914400"/>
                  <a:chOff x="3048000" y="3810000"/>
                  <a:chExt cx="2509672" cy="914400"/>
                </a:xfrm>
              </p:grpSpPr>
              <p:pic>
                <p:nvPicPr>
                  <p:cNvPr id="26627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</a:blip>
                  <a:srcRect t="11981"/>
                  <a:stretch>
                    <a:fillRect/>
                  </a:stretch>
                </p:blipFill>
                <p:spPr bwMode="auto">
                  <a:xfrm>
                    <a:off x="4114800" y="3886200"/>
                    <a:ext cx="1442872" cy="83820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cxnSp>
                <p:nvCxnSpPr>
                  <p:cNvPr id="126" name="Straight Arrow Connector 125"/>
                  <p:cNvCxnSpPr/>
                  <p:nvPr/>
                </p:nvCxnSpPr>
                <p:spPr>
                  <a:xfrm flipV="1">
                    <a:off x="3048000" y="4114800"/>
                    <a:ext cx="0" cy="609600"/>
                  </a:xfrm>
                  <a:prstGeom prst="straightConnector1">
                    <a:avLst/>
                  </a:prstGeom>
                  <a:ln w="25400">
                    <a:solidFill>
                      <a:srgbClr val="0033CC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7" name="Straight Connector 126"/>
                  <p:cNvCxnSpPr/>
                  <p:nvPr/>
                </p:nvCxnSpPr>
                <p:spPr>
                  <a:xfrm>
                    <a:off x="3048000" y="4724400"/>
                    <a:ext cx="1981200" cy="0"/>
                  </a:xfrm>
                  <a:prstGeom prst="line">
                    <a:avLst/>
                  </a:prstGeom>
                  <a:ln w="25400">
                    <a:solidFill>
                      <a:srgbClr val="0033CC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4" name="Straight Connector 133"/>
                  <p:cNvCxnSpPr/>
                  <p:nvPr/>
                </p:nvCxnSpPr>
                <p:spPr>
                  <a:xfrm>
                    <a:off x="5029200" y="4495800"/>
                    <a:ext cx="0" cy="228600"/>
                  </a:xfrm>
                  <a:prstGeom prst="line">
                    <a:avLst/>
                  </a:prstGeom>
                  <a:ln w="25400">
                    <a:solidFill>
                      <a:srgbClr val="0033CC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Straight Connector 136"/>
                  <p:cNvCxnSpPr/>
                  <p:nvPr/>
                </p:nvCxnSpPr>
                <p:spPr>
                  <a:xfrm>
                    <a:off x="4038600" y="3810000"/>
                    <a:ext cx="457200" cy="0"/>
                  </a:xfrm>
                  <a:prstGeom prst="line">
                    <a:avLst/>
                  </a:prstGeom>
                  <a:ln w="254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161" name="TextBox 160"/>
              <p:cNvSpPr txBox="1"/>
              <p:nvPr/>
            </p:nvSpPr>
            <p:spPr>
              <a:xfrm>
                <a:off x="4267200" y="3276600"/>
                <a:ext cx="80342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~</a:t>
                </a:r>
                <a:r>
                  <a:rPr lang="el-GR" sz="1400" dirty="0" smtClean="0"/>
                  <a:t>25</a:t>
                </a:r>
                <a:r>
                  <a:rPr lang="en-US" sz="1400" dirty="0" smtClean="0"/>
                  <a:t> kW</a:t>
                </a:r>
                <a:r>
                  <a:rPr lang="el-GR" sz="1400" baseline="-25000" dirty="0" smtClean="0"/>
                  <a:t>θ</a:t>
                </a:r>
                <a:endParaRPr lang="en-US" sz="1400" baseline="-25000" dirty="0"/>
              </a:p>
            </p:txBody>
          </p:sp>
          <p:pic>
            <p:nvPicPr>
              <p:cNvPr id="162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114800" y="3429000"/>
                <a:ext cx="469016" cy="4690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70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4889" b="36000"/>
            <a:stretch>
              <a:fillRect/>
            </a:stretch>
          </p:blipFill>
          <p:spPr bwMode="auto">
            <a:xfrm rot="2506270">
              <a:off x="5030383" y="4601389"/>
              <a:ext cx="372620" cy="1457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1" name="TextBox 170"/>
            <p:cNvSpPr txBox="1"/>
            <p:nvPr/>
          </p:nvSpPr>
          <p:spPr>
            <a:xfrm>
              <a:off x="4953000" y="4800600"/>
              <a:ext cx="71205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~</a:t>
              </a:r>
              <a:r>
                <a:rPr lang="el-GR" sz="1400" dirty="0" smtClean="0"/>
                <a:t>5</a:t>
              </a:r>
              <a:r>
                <a:rPr lang="en-US" sz="1400" dirty="0" smtClean="0"/>
                <a:t> kW</a:t>
              </a:r>
              <a:r>
                <a:rPr lang="el-GR" sz="1400" baseline="-25000" dirty="0" smtClean="0"/>
                <a:t>θ</a:t>
              </a:r>
              <a:endParaRPr lang="en-US" sz="1400" baseline="-25000" dirty="0"/>
            </a:p>
          </p:txBody>
        </p:sp>
      </p:grpSp>
      <p:grpSp>
        <p:nvGrpSpPr>
          <p:cNvPr id="28694" name="Group 172"/>
          <p:cNvGrpSpPr/>
          <p:nvPr/>
        </p:nvGrpSpPr>
        <p:grpSpPr>
          <a:xfrm>
            <a:off x="5486400" y="2971801"/>
            <a:ext cx="3389696" cy="1219201"/>
            <a:chOff x="5486400" y="2971801"/>
            <a:chExt cx="3389696" cy="1219201"/>
          </a:xfrm>
        </p:grpSpPr>
        <p:grpSp>
          <p:nvGrpSpPr>
            <p:cNvPr id="28695" name="Group 167"/>
            <p:cNvGrpSpPr/>
            <p:nvPr/>
          </p:nvGrpSpPr>
          <p:grpSpPr>
            <a:xfrm>
              <a:off x="5486400" y="2971801"/>
              <a:ext cx="2438399" cy="1219201"/>
              <a:chOff x="5486400" y="2971801"/>
              <a:chExt cx="2438399" cy="1219201"/>
            </a:xfrm>
          </p:grpSpPr>
          <p:grpSp>
            <p:nvGrpSpPr>
              <p:cNvPr id="28696" name="Group 147"/>
              <p:cNvGrpSpPr/>
              <p:nvPr/>
            </p:nvGrpSpPr>
            <p:grpSpPr>
              <a:xfrm>
                <a:off x="5486400" y="2971801"/>
                <a:ext cx="2438399" cy="1219201"/>
                <a:chOff x="4739641" y="2667000"/>
                <a:chExt cx="3413759" cy="1741715"/>
              </a:xfrm>
            </p:grpSpPr>
            <p:pic>
              <p:nvPicPr>
                <p:cNvPr id="138" name="Picture 3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/>
                <a:stretch>
                  <a:fillRect/>
                </a:stretch>
              </p:blipFill>
              <p:spPr bwMode="auto">
                <a:xfrm>
                  <a:off x="5943600" y="2667000"/>
                  <a:ext cx="2209800" cy="143637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42" name="Shape 141"/>
                <p:cNvCxnSpPr>
                  <a:endCxn id="138" idx="1"/>
                </p:cNvCxnSpPr>
                <p:nvPr/>
              </p:nvCxnSpPr>
              <p:spPr>
                <a:xfrm flipV="1">
                  <a:off x="4739641" y="3385186"/>
                  <a:ext cx="1203960" cy="1023529"/>
                </a:xfrm>
                <a:prstGeom prst="bentConnector3">
                  <a:avLst>
                    <a:gd name="adj1" fmla="val 35601"/>
                  </a:avLst>
                </a:prstGeom>
                <a:ln w="25400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64" name="TextBox 163"/>
              <p:cNvSpPr txBox="1"/>
              <p:nvPr/>
            </p:nvSpPr>
            <p:spPr>
              <a:xfrm>
                <a:off x="5638800" y="3124200"/>
                <a:ext cx="80342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~</a:t>
                </a:r>
                <a:r>
                  <a:rPr lang="el-GR" sz="1400" dirty="0" smtClean="0"/>
                  <a:t>10</a:t>
                </a:r>
                <a:r>
                  <a:rPr lang="en-US" sz="1400" dirty="0" smtClean="0"/>
                  <a:t> kW</a:t>
                </a:r>
                <a:r>
                  <a:rPr lang="el-GR" sz="1400" baseline="-25000" dirty="0" smtClean="0"/>
                  <a:t>θ</a:t>
                </a:r>
                <a:endParaRPr lang="en-US" sz="1400" baseline="-25000" dirty="0"/>
              </a:p>
            </p:txBody>
          </p:sp>
        </p:grpSp>
        <p:pic>
          <p:nvPicPr>
            <p:cNvPr id="28676" name="Picture 4" descr="C:\Users\user\AppData\Local\Microsoft\Windows\Temporary Internet Files\Content.IE5\TYLONVGR\MC900383810[1].wmf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382000" y="3048000"/>
              <a:ext cx="494096" cy="793750"/>
            </a:xfrm>
            <a:prstGeom prst="rect">
              <a:avLst/>
            </a:prstGeom>
            <a:noFill/>
          </p:spPr>
        </p:pic>
      </p:grpSp>
      <p:grpSp>
        <p:nvGrpSpPr>
          <p:cNvPr id="28697" name="Group 173"/>
          <p:cNvGrpSpPr/>
          <p:nvPr/>
        </p:nvGrpSpPr>
        <p:grpSpPr>
          <a:xfrm>
            <a:off x="5486400" y="4191000"/>
            <a:ext cx="3495600" cy="1283701"/>
            <a:chOff x="5486400" y="4191000"/>
            <a:chExt cx="3495600" cy="1283701"/>
          </a:xfrm>
        </p:grpSpPr>
        <p:grpSp>
          <p:nvGrpSpPr>
            <p:cNvPr id="28698" name="Group 168"/>
            <p:cNvGrpSpPr/>
            <p:nvPr/>
          </p:nvGrpSpPr>
          <p:grpSpPr>
            <a:xfrm>
              <a:off x="5486400" y="4191000"/>
              <a:ext cx="2743200" cy="1283701"/>
              <a:chOff x="5486400" y="4191000"/>
              <a:chExt cx="2743200" cy="1283701"/>
            </a:xfrm>
          </p:grpSpPr>
          <p:grpSp>
            <p:nvGrpSpPr>
              <p:cNvPr id="28699" name="Group 148"/>
              <p:cNvGrpSpPr/>
              <p:nvPr/>
            </p:nvGrpSpPr>
            <p:grpSpPr>
              <a:xfrm>
                <a:off x="5486400" y="4191000"/>
                <a:ext cx="2743200" cy="1283701"/>
                <a:chOff x="5486400" y="4191000"/>
                <a:chExt cx="2743200" cy="1283701"/>
              </a:xfrm>
            </p:grpSpPr>
            <p:pic>
              <p:nvPicPr>
                <p:cNvPr id="140" name="Picture 2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/>
                <a:stretch>
                  <a:fillRect/>
                </a:stretch>
              </p:blipFill>
              <p:spPr bwMode="auto">
                <a:xfrm>
                  <a:off x="6019800" y="4191000"/>
                  <a:ext cx="2209800" cy="128370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44" name="Elbow Connector 143"/>
                <p:cNvCxnSpPr/>
                <p:nvPr/>
              </p:nvCxnSpPr>
              <p:spPr>
                <a:xfrm>
                  <a:off x="5486400" y="4191000"/>
                  <a:ext cx="609600" cy="228600"/>
                </a:xfrm>
                <a:prstGeom prst="bentConnector3">
                  <a:avLst>
                    <a:gd name="adj1" fmla="val 50000"/>
                  </a:avLst>
                </a:prstGeom>
                <a:ln w="25400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65" name="TextBox 164"/>
              <p:cNvSpPr txBox="1"/>
              <p:nvPr/>
            </p:nvSpPr>
            <p:spPr>
              <a:xfrm>
                <a:off x="5562600" y="4495800"/>
                <a:ext cx="80342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/>
                  <a:t>~</a:t>
                </a:r>
                <a:r>
                  <a:rPr lang="el-GR" sz="1400" dirty="0" smtClean="0"/>
                  <a:t>10</a:t>
                </a:r>
                <a:r>
                  <a:rPr lang="en-US" sz="1400" dirty="0" smtClean="0"/>
                  <a:t> kW</a:t>
                </a:r>
                <a:r>
                  <a:rPr lang="el-GR" sz="1400" baseline="-25000" dirty="0" smtClean="0"/>
                  <a:t>θ</a:t>
                </a:r>
                <a:endParaRPr lang="en-US" sz="1400" baseline="-25000" dirty="0"/>
              </a:p>
            </p:txBody>
          </p:sp>
        </p:grpSp>
        <p:pic>
          <p:nvPicPr>
            <p:cNvPr id="28677" name="Picture 5" descr="C:\Users\user\AppData\Local\Microsoft\Windows\Temporary Internet Files\Content.IE5\HU1K6SO0\MC900347073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8382000" y="4343400"/>
              <a:ext cx="600000" cy="949325"/>
            </a:xfrm>
            <a:prstGeom prst="rect">
              <a:avLst/>
            </a:prstGeom>
            <a:noFill/>
          </p:spPr>
        </p:pic>
      </p:grpSp>
      <p:sp>
        <p:nvSpPr>
          <p:cNvPr id="158" name="TextBox 157"/>
          <p:cNvSpPr txBox="1"/>
          <p:nvPr/>
        </p:nvSpPr>
        <p:spPr>
          <a:xfrm>
            <a:off x="914400" y="2590800"/>
            <a:ext cx="1336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Συλλογή ηλιακής </a:t>
            </a:r>
            <a:br>
              <a:rPr lang="el-GR" sz="1200" dirty="0" smtClean="0">
                <a:latin typeface="Cambria" pitchFamily="18" charset="0"/>
              </a:rPr>
            </a:br>
            <a:r>
              <a:rPr lang="el-GR" sz="1200" dirty="0" smtClean="0">
                <a:latin typeface="Cambria" pitchFamily="18" charset="0"/>
              </a:rPr>
              <a:t>ακτινοβολίας</a:t>
            </a:r>
            <a:endParaRPr lang="en-US" sz="1200" dirty="0">
              <a:latin typeface="Cambria" pitchFamily="18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3124200" y="2438400"/>
            <a:ext cx="1936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Συλλογή συγκεντρωμένης </a:t>
            </a:r>
            <a:br>
              <a:rPr lang="el-GR" sz="1200" dirty="0" smtClean="0">
                <a:latin typeface="Cambria" pitchFamily="18" charset="0"/>
              </a:rPr>
            </a:br>
            <a:r>
              <a:rPr lang="el-GR" sz="1200" dirty="0" smtClean="0">
                <a:latin typeface="Cambria" pitchFamily="18" charset="0"/>
              </a:rPr>
              <a:t>ηλιακής ακτινοβολίας</a:t>
            </a:r>
            <a:endParaRPr lang="en-US" sz="1200" dirty="0">
              <a:latin typeface="Cambria" pitchFamily="18" charset="0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2819400" y="4800600"/>
            <a:ext cx="1449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Αποθήκευση </a:t>
            </a:r>
            <a:br>
              <a:rPr lang="el-GR" sz="1200" dirty="0" smtClean="0">
                <a:latin typeface="Cambria" pitchFamily="18" charset="0"/>
              </a:rPr>
            </a:br>
            <a:r>
              <a:rPr lang="el-GR" sz="1200" dirty="0" smtClean="0">
                <a:latin typeface="Cambria" pitchFamily="18" charset="0"/>
              </a:rPr>
              <a:t>θερμικής ενέργειας</a:t>
            </a:r>
            <a:endParaRPr lang="en-US" sz="1200" dirty="0">
              <a:latin typeface="Cambria" pitchFamily="18" charset="0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4038600" y="5410200"/>
            <a:ext cx="13468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Παραγωγή ατμού</a:t>
            </a:r>
            <a:endParaRPr lang="en-US" sz="1200" dirty="0">
              <a:latin typeface="Cambria" pitchFamily="18" charset="0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959858" y="2514600"/>
            <a:ext cx="20763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Μονάδα ηλεκτροπαραγωγής</a:t>
            </a:r>
            <a:endParaRPr lang="en-US" sz="1200" dirty="0">
              <a:latin typeface="Cambria" pitchFamily="18" charset="0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6181873" y="5562600"/>
            <a:ext cx="16323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Μονάδα αφαλάτωσης</a:t>
            </a:r>
            <a:endParaRPr lang="en-US" sz="1200" dirty="0">
              <a:latin typeface="Cambria" pitchFamily="18" charset="0"/>
            </a:endParaRPr>
          </a:p>
        </p:txBody>
      </p:sp>
      <p:sp>
        <p:nvSpPr>
          <p:cNvPr id="169" name="Rectangle 168"/>
          <p:cNvSpPr/>
          <p:nvPr/>
        </p:nvSpPr>
        <p:spPr>
          <a:xfrm>
            <a:off x="609600" y="3124200"/>
            <a:ext cx="2286000" cy="2667000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3" name="Rectangle 172"/>
          <p:cNvSpPr/>
          <p:nvPr/>
        </p:nvSpPr>
        <p:spPr>
          <a:xfrm>
            <a:off x="5638800" y="2895600"/>
            <a:ext cx="2667000" cy="1295400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" name="Rectangle 173"/>
          <p:cNvSpPr/>
          <p:nvPr/>
        </p:nvSpPr>
        <p:spPr>
          <a:xfrm>
            <a:off x="5638800" y="4191000"/>
            <a:ext cx="2667000" cy="1371600"/>
          </a:xfrm>
          <a:prstGeom prst="rect">
            <a:avLst/>
          </a:prstGeom>
          <a:solidFill>
            <a:schemeClr val="bg1">
              <a:lumMod val="85000"/>
              <a:alpha val="37000"/>
            </a:schemeClr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Μέρος Α: Ηλιακός </a:t>
            </a:r>
            <a:r>
              <a:rPr lang="el-GR" dirty="0" smtClean="0"/>
              <a:t>Δέκτης και </a:t>
            </a:r>
            <a:br>
              <a:rPr lang="el-GR" dirty="0" smtClean="0"/>
            </a:br>
            <a:r>
              <a:rPr lang="el-GR" dirty="0" smtClean="0"/>
              <a:t>	Αποθήκευση Ενέργειας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Ο ηλιακός δέκτης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Ο δέκτης μετατρέπει την ηλεκτρομαγνητική ακτινοβολία από τον ήλιο σε θερμική ενέργεια</a:t>
            </a:r>
            <a:endParaRPr lang="en-US" dirty="0" smtClean="0"/>
          </a:p>
          <a:p>
            <a:pPr lvl="1"/>
            <a:r>
              <a:rPr lang="el-GR" dirty="0" smtClean="0"/>
              <a:t>Η διαδικασία αυτή έχει αποδοτικότητα ~ 80%</a:t>
            </a:r>
          </a:p>
          <a:p>
            <a:r>
              <a:rPr lang="el-GR" dirty="0" smtClean="0"/>
              <a:t>Η </a:t>
            </a:r>
            <a:r>
              <a:rPr lang="el-GR" dirty="0" smtClean="0"/>
              <a:t>ακτινοβολία μπορεί να απορροφηθεί από</a:t>
            </a:r>
          </a:p>
          <a:p>
            <a:pPr lvl="1"/>
            <a:r>
              <a:rPr lang="el-GR" dirty="0" smtClean="0"/>
              <a:t>Την επιφάνεια του δέκτη (</a:t>
            </a:r>
            <a:r>
              <a:rPr lang="en-US" dirty="0" smtClean="0"/>
              <a:t>surface receiver</a:t>
            </a:r>
            <a:r>
              <a:rPr lang="el-GR" dirty="0" smtClean="0"/>
              <a:t>)</a:t>
            </a:r>
            <a:endParaRPr lang="en-US" dirty="0" smtClean="0"/>
          </a:p>
          <a:p>
            <a:pPr lvl="1"/>
            <a:r>
              <a:rPr lang="el-GR" dirty="0" smtClean="0"/>
              <a:t>Τον όγκο του δέκτη (</a:t>
            </a:r>
            <a:r>
              <a:rPr lang="en-US" dirty="0" smtClean="0"/>
              <a:t>volumetric receiver)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5</a:t>
            </a:fld>
            <a:endParaRPr lang="en-US"/>
          </a:p>
        </p:txBody>
      </p:sp>
      <p:grpSp>
        <p:nvGrpSpPr>
          <p:cNvPr id="123" name="Group 122"/>
          <p:cNvGrpSpPr/>
          <p:nvPr/>
        </p:nvGrpSpPr>
        <p:grpSpPr>
          <a:xfrm>
            <a:off x="1752600" y="3608254"/>
            <a:ext cx="3124200" cy="2640146"/>
            <a:chOff x="1752600" y="3505200"/>
            <a:chExt cx="3124200" cy="2640146"/>
          </a:xfrm>
        </p:grpSpPr>
        <p:grpSp>
          <p:nvGrpSpPr>
            <p:cNvPr id="120" name="Group 119"/>
            <p:cNvGrpSpPr/>
            <p:nvPr/>
          </p:nvGrpSpPr>
          <p:grpSpPr>
            <a:xfrm>
              <a:off x="1752600" y="3505200"/>
              <a:ext cx="2743200" cy="2640146"/>
              <a:chOff x="2209800" y="3124200"/>
              <a:chExt cx="3276600" cy="3153508"/>
            </a:xfrm>
          </p:grpSpPr>
          <p:grpSp>
            <p:nvGrpSpPr>
              <p:cNvPr id="5" name="Group 130"/>
              <p:cNvGrpSpPr/>
              <p:nvPr/>
            </p:nvGrpSpPr>
            <p:grpSpPr>
              <a:xfrm>
                <a:off x="2209800" y="3429000"/>
                <a:ext cx="3276600" cy="2848708"/>
                <a:chOff x="2209800" y="3429000"/>
                <a:chExt cx="3276600" cy="2848708"/>
              </a:xfrm>
            </p:grpSpPr>
            <p:grpSp>
              <p:nvGrpSpPr>
                <p:cNvPr id="6" name="Group 4"/>
                <p:cNvGrpSpPr/>
                <p:nvPr/>
              </p:nvGrpSpPr>
              <p:grpSpPr>
                <a:xfrm>
                  <a:off x="2209800" y="4648200"/>
                  <a:ext cx="1502383" cy="1629508"/>
                  <a:chOff x="152400" y="1600200"/>
                  <a:chExt cx="3048000" cy="3305908"/>
                </a:xfrm>
              </p:grpSpPr>
              <p:grpSp>
                <p:nvGrpSpPr>
                  <p:cNvPr id="11" name="Group 38"/>
                  <p:cNvGrpSpPr/>
                  <p:nvPr/>
                </p:nvGrpSpPr>
                <p:grpSpPr>
                  <a:xfrm>
                    <a:off x="1371600" y="3048000"/>
                    <a:ext cx="1371600" cy="1477108"/>
                    <a:chOff x="1371600" y="3048000"/>
                    <a:chExt cx="1981200" cy="2133600"/>
                  </a:xfrm>
                </p:grpSpPr>
                <p:grpSp>
                  <p:nvGrpSpPr>
                    <p:cNvPr id="93" name="Group 35"/>
                    <p:cNvGrpSpPr/>
                    <p:nvPr/>
                  </p:nvGrpSpPr>
                  <p:grpSpPr>
                    <a:xfrm>
                      <a:off x="1371600" y="3048000"/>
                      <a:ext cx="1981200" cy="1219200"/>
                      <a:chOff x="1447800" y="2953512"/>
                      <a:chExt cx="1408176" cy="1560576"/>
                    </a:xfrm>
                  </p:grpSpPr>
                  <p:grpSp>
                    <p:nvGrpSpPr>
                      <p:cNvPr id="96" name="Group 9"/>
                      <p:cNvGrpSpPr/>
                      <p:nvPr/>
                    </p:nvGrpSpPr>
                    <p:grpSpPr>
                      <a:xfrm>
                        <a:off x="1447800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115" name="Straight Connector 4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6" name="Straight Connector 6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7" name="Straight Connector 7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8" name="Straight Connector 8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97" name="Group 10"/>
                      <p:cNvGrpSpPr/>
                      <p:nvPr/>
                    </p:nvGrpSpPr>
                    <p:grpSpPr>
                      <a:xfrm>
                        <a:off x="1694688" y="2953512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111" name="Straight Connector 11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2" name="Straight Connector 12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3" name="Straight Connector 13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4" name="Straight Connector 14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98" name="Group 15"/>
                      <p:cNvGrpSpPr/>
                      <p:nvPr/>
                    </p:nvGrpSpPr>
                    <p:grpSpPr>
                      <a:xfrm>
                        <a:off x="1923288" y="3752088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107" name="Straight Connector 106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08" name="Straight Connector 107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09" name="Straight Connector 108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10" name="Straight Connector 109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99" name="Group 20"/>
                      <p:cNvGrpSpPr/>
                      <p:nvPr/>
                    </p:nvGrpSpPr>
                    <p:grpSpPr>
                      <a:xfrm>
                        <a:off x="2170176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103" name="Straight Connector 102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04" name="Straight Connector 103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05" name="Straight Connector 104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06" name="Straight Connector 105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100" name="Straight Connector 94"/>
                      <p:cNvCxnSpPr/>
                      <p:nvPr/>
                    </p:nvCxnSpPr>
                    <p:spPr>
                      <a:xfrm>
                        <a:off x="1524000" y="3810000"/>
                        <a:ext cx="0" cy="762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1" name="Straight Connector 95"/>
                      <p:cNvCxnSpPr/>
                      <p:nvPr/>
                    </p:nvCxnSpPr>
                    <p:spPr>
                      <a:xfrm>
                        <a:off x="1524000" y="3886200"/>
                        <a:ext cx="609600" cy="5334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2" name="Straight Connector 101"/>
                      <p:cNvCxnSpPr/>
                      <p:nvPr/>
                    </p:nvCxnSpPr>
                    <p:spPr>
                      <a:xfrm>
                        <a:off x="2133600" y="4419600"/>
                        <a:ext cx="152400" cy="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4" name="Straight Connector 93"/>
                    <p:cNvCxnSpPr/>
                    <p:nvPr/>
                  </p:nvCxnSpPr>
                  <p:spPr>
                    <a:xfrm>
                      <a:off x="2057400" y="4038600"/>
                      <a:ext cx="0" cy="11430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5" name="Straight Connector 36"/>
                    <p:cNvCxnSpPr/>
                    <p:nvPr/>
                  </p:nvCxnSpPr>
                  <p:spPr>
                    <a:xfrm>
                      <a:off x="2133600" y="4114800"/>
                      <a:ext cx="0" cy="10668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2" name="Group 39"/>
                  <p:cNvGrpSpPr/>
                  <p:nvPr/>
                </p:nvGrpSpPr>
                <p:grpSpPr>
                  <a:xfrm>
                    <a:off x="762000" y="1981200"/>
                    <a:ext cx="1371600" cy="1477108"/>
                    <a:chOff x="1371600" y="3048000"/>
                    <a:chExt cx="1981200" cy="2133600"/>
                  </a:xfrm>
                </p:grpSpPr>
                <p:grpSp>
                  <p:nvGrpSpPr>
                    <p:cNvPr id="67" name="Group 35"/>
                    <p:cNvGrpSpPr/>
                    <p:nvPr/>
                  </p:nvGrpSpPr>
                  <p:grpSpPr>
                    <a:xfrm>
                      <a:off x="1371600" y="3048000"/>
                      <a:ext cx="1981200" cy="1219200"/>
                      <a:chOff x="1447800" y="2953512"/>
                      <a:chExt cx="1408176" cy="1560576"/>
                    </a:xfrm>
                  </p:grpSpPr>
                  <p:grpSp>
                    <p:nvGrpSpPr>
                      <p:cNvPr id="70" name="Group 9"/>
                      <p:cNvGrpSpPr/>
                      <p:nvPr/>
                    </p:nvGrpSpPr>
                    <p:grpSpPr>
                      <a:xfrm>
                        <a:off x="1447800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89" name="Straight Connector 62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0" name="Straight Connector 6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1" name="Straight Connector 7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92" name="Straight Connector 8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71" name="Group 10"/>
                      <p:cNvGrpSpPr/>
                      <p:nvPr/>
                    </p:nvGrpSpPr>
                    <p:grpSpPr>
                      <a:xfrm>
                        <a:off x="1694688" y="2953512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85" name="Straight Connector 58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6" name="Straight Connector 85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7" name="Straight Connector 86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8" name="Straight Connector 61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72" name="Group 15"/>
                      <p:cNvGrpSpPr/>
                      <p:nvPr/>
                    </p:nvGrpSpPr>
                    <p:grpSpPr>
                      <a:xfrm>
                        <a:off x="1923288" y="3752088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81" name="Straight Connector 80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2" name="Straight Connector 81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3" name="Straight Connector 82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4" name="Straight Connector 83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73" name="Group 20"/>
                      <p:cNvGrpSpPr/>
                      <p:nvPr/>
                    </p:nvGrpSpPr>
                    <p:grpSpPr>
                      <a:xfrm>
                        <a:off x="2170176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77" name="Straight Connector 76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78" name="Straight Connector 77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79" name="Straight Connector 78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80" name="Straight Connector 79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74" name="Straight Connector 68"/>
                      <p:cNvCxnSpPr/>
                      <p:nvPr/>
                    </p:nvCxnSpPr>
                    <p:spPr>
                      <a:xfrm>
                        <a:off x="1524000" y="3810000"/>
                        <a:ext cx="0" cy="762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75" name="Straight Connector 69"/>
                      <p:cNvCxnSpPr/>
                      <p:nvPr/>
                    </p:nvCxnSpPr>
                    <p:spPr>
                      <a:xfrm>
                        <a:off x="1524000" y="3886200"/>
                        <a:ext cx="609600" cy="5334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76" name="Straight Connector 75"/>
                      <p:cNvCxnSpPr/>
                      <p:nvPr/>
                    </p:nvCxnSpPr>
                    <p:spPr>
                      <a:xfrm>
                        <a:off x="2133600" y="4419600"/>
                        <a:ext cx="152400" cy="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68" name="Straight Connector 67"/>
                    <p:cNvCxnSpPr/>
                    <p:nvPr/>
                  </p:nvCxnSpPr>
                  <p:spPr>
                    <a:xfrm>
                      <a:off x="2057400" y="4038600"/>
                      <a:ext cx="0" cy="11430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9" name="Straight Connector 63"/>
                    <p:cNvCxnSpPr/>
                    <p:nvPr/>
                  </p:nvCxnSpPr>
                  <p:spPr>
                    <a:xfrm>
                      <a:off x="2133600" y="4114800"/>
                      <a:ext cx="0" cy="10668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3" name="Group 66"/>
                  <p:cNvGrpSpPr/>
                  <p:nvPr/>
                </p:nvGrpSpPr>
                <p:grpSpPr>
                  <a:xfrm>
                    <a:off x="152400" y="3429000"/>
                    <a:ext cx="1371600" cy="1477108"/>
                    <a:chOff x="1371600" y="3048000"/>
                    <a:chExt cx="1981200" cy="2133600"/>
                  </a:xfrm>
                </p:grpSpPr>
                <p:grpSp>
                  <p:nvGrpSpPr>
                    <p:cNvPr id="41" name="Group 35"/>
                    <p:cNvGrpSpPr/>
                    <p:nvPr/>
                  </p:nvGrpSpPr>
                  <p:grpSpPr>
                    <a:xfrm>
                      <a:off x="1371600" y="3048000"/>
                      <a:ext cx="1981200" cy="1219200"/>
                      <a:chOff x="1447800" y="2953512"/>
                      <a:chExt cx="1408176" cy="1560576"/>
                    </a:xfrm>
                  </p:grpSpPr>
                  <p:grpSp>
                    <p:nvGrpSpPr>
                      <p:cNvPr id="44" name="Group 9"/>
                      <p:cNvGrpSpPr/>
                      <p:nvPr/>
                    </p:nvGrpSpPr>
                    <p:grpSpPr>
                      <a:xfrm>
                        <a:off x="1447800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63" name="Straight Connector 62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4" name="Straight Connector 6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5" name="Straight Connector 7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6" name="Straight Connector 8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45" name="Group 10"/>
                      <p:cNvGrpSpPr/>
                      <p:nvPr/>
                    </p:nvGrpSpPr>
                    <p:grpSpPr>
                      <a:xfrm>
                        <a:off x="1694688" y="2953512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59" name="Straight Connector 58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0" name="Straight Connector 59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1" name="Straight Connector 60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62" name="Straight Connector 61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46" name="Group 15"/>
                      <p:cNvGrpSpPr/>
                      <p:nvPr/>
                    </p:nvGrpSpPr>
                    <p:grpSpPr>
                      <a:xfrm>
                        <a:off x="1923288" y="3752088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55" name="Straight Connector 54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6" name="Straight Connector 55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7" name="Straight Connector 56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8" name="Straight Connector 57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47" name="Group 20"/>
                      <p:cNvGrpSpPr/>
                      <p:nvPr/>
                    </p:nvGrpSpPr>
                    <p:grpSpPr>
                      <a:xfrm>
                        <a:off x="2170176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51" name="Straight Connector 50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2" name="Straight Connector 51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3" name="Straight Connector 52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4" name="Straight Connector 53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48" name="Straight Connector 42"/>
                      <p:cNvCxnSpPr/>
                      <p:nvPr/>
                    </p:nvCxnSpPr>
                    <p:spPr>
                      <a:xfrm>
                        <a:off x="1524000" y="3810000"/>
                        <a:ext cx="0" cy="762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49" name="Straight Connector 43"/>
                      <p:cNvCxnSpPr/>
                      <p:nvPr/>
                    </p:nvCxnSpPr>
                    <p:spPr>
                      <a:xfrm>
                        <a:off x="1524000" y="3886200"/>
                        <a:ext cx="609600" cy="5334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50" name="Straight Connector 49"/>
                      <p:cNvCxnSpPr/>
                      <p:nvPr/>
                    </p:nvCxnSpPr>
                    <p:spPr>
                      <a:xfrm>
                        <a:off x="2133600" y="4419600"/>
                        <a:ext cx="152400" cy="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42" name="Straight Connector 41"/>
                    <p:cNvCxnSpPr/>
                    <p:nvPr/>
                  </p:nvCxnSpPr>
                  <p:spPr>
                    <a:xfrm>
                      <a:off x="2057400" y="4038600"/>
                      <a:ext cx="0" cy="11430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" name="Straight Connector 37"/>
                    <p:cNvCxnSpPr/>
                    <p:nvPr/>
                  </p:nvCxnSpPr>
                  <p:spPr>
                    <a:xfrm>
                      <a:off x="2133600" y="4114800"/>
                      <a:ext cx="0" cy="10668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4" name="Group 93"/>
                  <p:cNvGrpSpPr/>
                  <p:nvPr/>
                </p:nvGrpSpPr>
                <p:grpSpPr>
                  <a:xfrm>
                    <a:off x="1828800" y="1600200"/>
                    <a:ext cx="1371600" cy="1477108"/>
                    <a:chOff x="1371600" y="3048000"/>
                    <a:chExt cx="1981200" cy="2133600"/>
                  </a:xfrm>
                </p:grpSpPr>
                <p:grpSp>
                  <p:nvGrpSpPr>
                    <p:cNvPr id="15" name="Group 35"/>
                    <p:cNvGrpSpPr/>
                    <p:nvPr/>
                  </p:nvGrpSpPr>
                  <p:grpSpPr>
                    <a:xfrm>
                      <a:off x="1371600" y="3048000"/>
                      <a:ext cx="1981200" cy="1219200"/>
                      <a:chOff x="1447800" y="2953512"/>
                      <a:chExt cx="1408176" cy="1560576"/>
                    </a:xfrm>
                  </p:grpSpPr>
                  <p:grpSp>
                    <p:nvGrpSpPr>
                      <p:cNvPr id="18" name="Group 12"/>
                      <p:cNvGrpSpPr/>
                      <p:nvPr/>
                    </p:nvGrpSpPr>
                    <p:grpSpPr>
                      <a:xfrm>
                        <a:off x="1447800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37" name="Straight Connector 36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8" name="Straight Connector 6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9" name="Straight Connector 7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0" name="Straight Connector 8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19" name="Group 13"/>
                      <p:cNvGrpSpPr/>
                      <p:nvPr/>
                    </p:nvGrpSpPr>
                    <p:grpSpPr>
                      <a:xfrm>
                        <a:off x="1694688" y="2953512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33" name="Straight Connector 32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4" name="Straight Connector 33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5" name="Straight Connector 34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6" name="Straight Connector 35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0" name="Group 15"/>
                      <p:cNvGrpSpPr/>
                      <p:nvPr/>
                    </p:nvGrpSpPr>
                    <p:grpSpPr>
                      <a:xfrm>
                        <a:off x="1923288" y="3752088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29" name="Straight Connector 28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0" name="Straight Connector 29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1" name="Straight Connector 30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2" name="Straight Connector 31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grpSp>
                    <p:nvGrpSpPr>
                      <p:cNvPr id="21" name="Group 20"/>
                      <p:cNvGrpSpPr/>
                      <p:nvPr/>
                    </p:nvGrpSpPr>
                    <p:grpSpPr>
                      <a:xfrm>
                        <a:off x="2170176" y="3352800"/>
                        <a:ext cx="685800" cy="762000"/>
                        <a:chOff x="1447800" y="3352800"/>
                        <a:chExt cx="685800" cy="762000"/>
                      </a:xfrm>
                    </p:grpSpPr>
                    <p:cxnSp>
                      <p:nvCxnSpPr>
                        <p:cNvPr id="25" name="Straight Connector 24"/>
                        <p:cNvCxnSpPr/>
                        <p:nvPr/>
                      </p:nvCxnSpPr>
                      <p:spPr>
                        <a:xfrm flipV="1">
                          <a:off x="1447800" y="3352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26" name="Straight Connector 25"/>
                        <p:cNvCxnSpPr/>
                        <p:nvPr/>
                      </p:nvCxnSpPr>
                      <p:spPr>
                        <a:xfrm>
                          <a:off x="1676400" y="3352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27" name="Straight Connector 26"/>
                        <p:cNvCxnSpPr/>
                        <p:nvPr/>
                      </p:nvCxnSpPr>
                      <p:spPr>
                        <a:xfrm>
                          <a:off x="1447800" y="3733800"/>
                          <a:ext cx="4572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28" name="Straight Connector 27"/>
                        <p:cNvCxnSpPr/>
                        <p:nvPr/>
                      </p:nvCxnSpPr>
                      <p:spPr>
                        <a:xfrm flipV="1">
                          <a:off x="1905000" y="3733800"/>
                          <a:ext cx="228600" cy="381000"/>
                        </a:xfrm>
                        <a:prstGeom prst="line">
                          <a:avLst/>
                        </a:prstGeom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22" name="Straight Connector 16"/>
                      <p:cNvCxnSpPr/>
                      <p:nvPr/>
                    </p:nvCxnSpPr>
                    <p:spPr>
                      <a:xfrm>
                        <a:off x="1524000" y="3810000"/>
                        <a:ext cx="0" cy="762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3" name="Straight Connector 17"/>
                      <p:cNvCxnSpPr/>
                      <p:nvPr/>
                    </p:nvCxnSpPr>
                    <p:spPr>
                      <a:xfrm>
                        <a:off x="1524000" y="3886200"/>
                        <a:ext cx="609600" cy="53340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4" name="Straight Connector 23"/>
                      <p:cNvCxnSpPr/>
                      <p:nvPr/>
                    </p:nvCxnSpPr>
                    <p:spPr>
                      <a:xfrm>
                        <a:off x="2133600" y="4419600"/>
                        <a:ext cx="152400" cy="0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16" name="Straight Connector 10"/>
                    <p:cNvCxnSpPr/>
                    <p:nvPr/>
                  </p:nvCxnSpPr>
                  <p:spPr>
                    <a:xfrm>
                      <a:off x="2057400" y="4038600"/>
                      <a:ext cx="0" cy="11430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7" name="Straight Connector 11"/>
                    <p:cNvCxnSpPr/>
                    <p:nvPr/>
                  </p:nvCxnSpPr>
                  <p:spPr>
                    <a:xfrm>
                      <a:off x="2133600" y="4114800"/>
                      <a:ext cx="0" cy="10668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7" name="Freeform 6"/>
                <p:cNvSpPr/>
                <p:nvPr/>
              </p:nvSpPr>
              <p:spPr>
                <a:xfrm>
                  <a:off x="3124200" y="3429000"/>
                  <a:ext cx="2362200" cy="1524000"/>
                </a:xfrm>
                <a:custGeom>
                  <a:avLst/>
                  <a:gdLst>
                    <a:gd name="connsiteX0" fmla="*/ 0 w 2057400"/>
                    <a:gd name="connsiteY0" fmla="*/ 2862072 h 3081528"/>
                    <a:gd name="connsiteX1" fmla="*/ 1618488 w 2057400"/>
                    <a:gd name="connsiteY1" fmla="*/ 0 h 3081528"/>
                    <a:gd name="connsiteX2" fmla="*/ 2057400 w 2057400"/>
                    <a:gd name="connsiteY2" fmla="*/ 18288 h 3081528"/>
                    <a:gd name="connsiteX3" fmla="*/ 457200 w 2057400"/>
                    <a:gd name="connsiteY3" fmla="*/ 3081528 h 3081528"/>
                    <a:gd name="connsiteX4" fmla="*/ 0 w 2057400"/>
                    <a:gd name="connsiteY4" fmla="*/ 2862072 h 3081528"/>
                    <a:gd name="connsiteX0" fmla="*/ 0 w 2057400"/>
                    <a:gd name="connsiteY0" fmla="*/ 2843784 h 3063240"/>
                    <a:gd name="connsiteX1" fmla="*/ 1761744 w 2057400"/>
                    <a:gd name="connsiteY1" fmla="*/ 121920 h 3063240"/>
                    <a:gd name="connsiteX2" fmla="*/ 2057400 w 2057400"/>
                    <a:gd name="connsiteY2" fmla="*/ 0 h 3063240"/>
                    <a:gd name="connsiteX3" fmla="*/ 457200 w 2057400"/>
                    <a:gd name="connsiteY3" fmla="*/ 3063240 h 3063240"/>
                    <a:gd name="connsiteX4" fmla="*/ 0 w 2057400"/>
                    <a:gd name="connsiteY4" fmla="*/ 2843784 h 3063240"/>
                    <a:gd name="connsiteX0" fmla="*/ 0 w 1990344"/>
                    <a:gd name="connsiteY0" fmla="*/ 2721864 h 2941320"/>
                    <a:gd name="connsiteX1" fmla="*/ 1761744 w 1990344"/>
                    <a:gd name="connsiteY1" fmla="*/ 0 h 2941320"/>
                    <a:gd name="connsiteX2" fmla="*/ 1990344 w 1990344"/>
                    <a:gd name="connsiteY2" fmla="*/ 76200 h 2941320"/>
                    <a:gd name="connsiteX3" fmla="*/ 457200 w 1990344"/>
                    <a:gd name="connsiteY3" fmla="*/ 2941320 h 2941320"/>
                    <a:gd name="connsiteX4" fmla="*/ 0 w 1990344"/>
                    <a:gd name="connsiteY4" fmla="*/ 2721864 h 2941320"/>
                    <a:gd name="connsiteX0" fmla="*/ 0 w 1990344"/>
                    <a:gd name="connsiteY0" fmla="*/ 2798064 h 3017520"/>
                    <a:gd name="connsiteX1" fmla="*/ 1609344 w 1990344"/>
                    <a:gd name="connsiteY1" fmla="*/ 0 h 3017520"/>
                    <a:gd name="connsiteX2" fmla="*/ 1990344 w 1990344"/>
                    <a:gd name="connsiteY2" fmla="*/ 152400 h 3017520"/>
                    <a:gd name="connsiteX3" fmla="*/ 457200 w 1990344"/>
                    <a:gd name="connsiteY3" fmla="*/ 3017520 h 3017520"/>
                    <a:gd name="connsiteX4" fmla="*/ 0 w 1990344"/>
                    <a:gd name="connsiteY4" fmla="*/ 2798064 h 3017520"/>
                    <a:gd name="connsiteX0" fmla="*/ 0 w 1609344"/>
                    <a:gd name="connsiteY0" fmla="*/ 2798064 h 3017520"/>
                    <a:gd name="connsiteX1" fmla="*/ 1609344 w 1609344"/>
                    <a:gd name="connsiteY1" fmla="*/ 0 h 3017520"/>
                    <a:gd name="connsiteX2" fmla="*/ 1609344 w 1609344"/>
                    <a:gd name="connsiteY2" fmla="*/ 457200 h 3017520"/>
                    <a:gd name="connsiteX3" fmla="*/ 457200 w 1609344"/>
                    <a:gd name="connsiteY3" fmla="*/ 3017520 h 3017520"/>
                    <a:gd name="connsiteX4" fmla="*/ 0 w 1609344"/>
                    <a:gd name="connsiteY4" fmla="*/ 2798064 h 3017520"/>
                    <a:gd name="connsiteX0" fmla="*/ 0 w 1609344"/>
                    <a:gd name="connsiteY0" fmla="*/ 2645664 h 2865120"/>
                    <a:gd name="connsiteX1" fmla="*/ 1524000 w 1609344"/>
                    <a:gd name="connsiteY1" fmla="*/ 0 h 2865120"/>
                    <a:gd name="connsiteX2" fmla="*/ 1609344 w 1609344"/>
                    <a:gd name="connsiteY2" fmla="*/ 304800 h 2865120"/>
                    <a:gd name="connsiteX3" fmla="*/ 457200 w 1609344"/>
                    <a:gd name="connsiteY3" fmla="*/ 2865120 h 2865120"/>
                    <a:gd name="connsiteX4" fmla="*/ 0 w 1609344"/>
                    <a:gd name="connsiteY4" fmla="*/ 2645664 h 2865120"/>
                    <a:gd name="connsiteX0" fmla="*/ 0 w 1524000"/>
                    <a:gd name="connsiteY0" fmla="*/ 2645664 h 2865120"/>
                    <a:gd name="connsiteX1" fmla="*/ 1524000 w 1524000"/>
                    <a:gd name="connsiteY1" fmla="*/ 0 h 2865120"/>
                    <a:gd name="connsiteX2" fmla="*/ 1524000 w 1524000"/>
                    <a:gd name="connsiteY2" fmla="*/ 457200 h 2865120"/>
                    <a:gd name="connsiteX3" fmla="*/ 457200 w 1524000"/>
                    <a:gd name="connsiteY3" fmla="*/ 2865120 h 2865120"/>
                    <a:gd name="connsiteX4" fmla="*/ 0 w 1524000"/>
                    <a:gd name="connsiteY4" fmla="*/ 2645664 h 2865120"/>
                    <a:gd name="connsiteX0" fmla="*/ 0 w 1524000"/>
                    <a:gd name="connsiteY0" fmla="*/ 2743200 h 2865120"/>
                    <a:gd name="connsiteX1" fmla="*/ 1524000 w 1524000"/>
                    <a:gd name="connsiteY1" fmla="*/ 0 h 2865120"/>
                    <a:gd name="connsiteX2" fmla="*/ 1524000 w 1524000"/>
                    <a:gd name="connsiteY2" fmla="*/ 457200 h 2865120"/>
                    <a:gd name="connsiteX3" fmla="*/ 457200 w 1524000"/>
                    <a:gd name="connsiteY3" fmla="*/ 2865120 h 2865120"/>
                    <a:gd name="connsiteX4" fmla="*/ 0 w 1524000"/>
                    <a:gd name="connsiteY4" fmla="*/ 2743200 h 2865120"/>
                    <a:gd name="connsiteX0" fmla="*/ 0 w 1524000"/>
                    <a:gd name="connsiteY0" fmla="*/ 2743200 h 2971800"/>
                    <a:gd name="connsiteX1" fmla="*/ 1524000 w 1524000"/>
                    <a:gd name="connsiteY1" fmla="*/ 0 h 2971800"/>
                    <a:gd name="connsiteX2" fmla="*/ 1524000 w 1524000"/>
                    <a:gd name="connsiteY2" fmla="*/ 457200 h 2971800"/>
                    <a:gd name="connsiteX3" fmla="*/ 381000 w 1524000"/>
                    <a:gd name="connsiteY3" fmla="*/ 2971800 h 2971800"/>
                    <a:gd name="connsiteX4" fmla="*/ 0 w 1524000"/>
                    <a:gd name="connsiteY4" fmla="*/ 2743200 h 2971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524000" h="2971800">
                      <a:moveTo>
                        <a:pt x="0" y="2743200"/>
                      </a:moveTo>
                      <a:lnTo>
                        <a:pt x="1524000" y="0"/>
                      </a:lnTo>
                      <a:lnTo>
                        <a:pt x="1524000" y="457200"/>
                      </a:lnTo>
                      <a:lnTo>
                        <a:pt x="381000" y="2971800"/>
                      </a:lnTo>
                      <a:lnTo>
                        <a:pt x="0" y="2743200"/>
                      </a:lnTo>
                      <a:close/>
                    </a:path>
                  </a:pathLst>
                </a:custGeom>
                <a:solidFill>
                  <a:srgbClr val="FFFF00">
                    <a:alpha val="15000"/>
                  </a:srgbClr>
                </a:solidFill>
                <a:ln w="1270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" name="Freeform 7"/>
                <p:cNvSpPr/>
                <p:nvPr/>
              </p:nvSpPr>
              <p:spPr>
                <a:xfrm>
                  <a:off x="2286000" y="3429000"/>
                  <a:ext cx="3200400" cy="2362200"/>
                </a:xfrm>
                <a:custGeom>
                  <a:avLst/>
                  <a:gdLst>
                    <a:gd name="connsiteX0" fmla="*/ 0 w 1737360"/>
                    <a:gd name="connsiteY0" fmla="*/ 2350008 h 2578608"/>
                    <a:gd name="connsiteX1" fmla="*/ 1472184 w 1737360"/>
                    <a:gd name="connsiteY1" fmla="*/ 0 h 2578608"/>
                    <a:gd name="connsiteX2" fmla="*/ 1737360 w 1737360"/>
                    <a:gd name="connsiteY2" fmla="*/ 82296 h 2578608"/>
                    <a:gd name="connsiteX3" fmla="*/ 429768 w 1737360"/>
                    <a:gd name="connsiteY3" fmla="*/ 2578608 h 2578608"/>
                    <a:gd name="connsiteX4" fmla="*/ 0 w 1737360"/>
                    <a:gd name="connsiteY4" fmla="*/ 2350008 h 2578608"/>
                    <a:gd name="connsiteX0" fmla="*/ 0 w 1737360"/>
                    <a:gd name="connsiteY0" fmla="*/ 2587752 h 2816352"/>
                    <a:gd name="connsiteX1" fmla="*/ 1362456 w 1737360"/>
                    <a:gd name="connsiteY1" fmla="*/ 0 h 2816352"/>
                    <a:gd name="connsiteX2" fmla="*/ 1737360 w 1737360"/>
                    <a:gd name="connsiteY2" fmla="*/ 320040 h 2816352"/>
                    <a:gd name="connsiteX3" fmla="*/ 429768 w 1737360"/>
                    <a:gd name="connsiteY3" fmla="*/ 2816352 h 2816352"/>
                    <a:gd name="connsiteX4" fmla="*/ 0 w 1737360"/>
                    <a:gd name="connsiteY4" fmla="*/ 2587752 h 2816352"/>
                    <a:gd name="connsiteX0" fmla="*/ 0 w 1362456"/>
                    <a:gd name="connsiteY0" fmla="*/ 2587752 h 2816352"/>
                    <a:gd name="connsiteX1" fmla="*/ 1362456 w 1362456"/>
                    <a:gd name="connsiteY1" fmla="*/ 0 h 2816352"/>
                    <a:gd name="connsiteX2" fmla="*/ 1362456 w 1362456"/>
                    <a:gd name="connsiteY2" fmla="*/ 533400 h 2816352"/>
                    <a:gd name="connsiteX3" fmla="*/ 429768 w 1362456"/>
                    <a:gd name="connsiteY3" fmla="*/ 2816352 h 2816352"/>
                    <a:gd name="connsiteX4" fmla="*/ 0 w 1362456"/>
                    <a:gd name="connsiteY4" fmla="*/ 2587752 h 2816352"/>
                    <a:gd name="connsiteX0" fmla="*/ 0 w 2362200"/>
                    <a:gd name="connsiteY0" fmla="*/ 3121152 h 3349752"/>
                    <a:gd name="connsiteX1" fmla="*/ 1362456 w 2362200"/>
                    <a:gd name="connsiteY1" fmla="*/ 533400 h 3349752"/>
                    <a:gd name="connsiteX2" fmla="*/ 2362200 w 2362200"/>
                    <a:gd name="connsiteY2" fmla="*/ 0 h 3349752"/>
                    <a:gd name="connsiteX3" fmla="*/ 429768 w 2362200"/>
                    <a:gd name="connsiteY3" fmla="*/ 3349752 h 3349752"/>
                    <a:gd name="connsiteX4" fmla="*/ 0 w 2362200"/>
                    <a:gd name="connsiteY4" fmla="*/ 3121152 h 3349752"/>
                    <a:gd name="connsiteX0" fmla="*/ 0 w 2362200"/>
                    <a:gd name="connsiteY0" fmla="*/ 3578352 h 3806952"/>
                    <a:gd name="connsiteX1" fmla="*/ 2362200 w 2362200"/>
                    <a:gd name="connsiteY1" fmla="*/ 0 h 3806952"/>
                    <a:gd name="connsiteX2" fmla="*/ 2362200 w 2362200"/>
                    <a:gd name="connsiteY2" fmla="*/ 457200 h 3806952"/>
                    <a:gd name="connsiteX3" fmla="*/ 429768 w 2362200"/>
                    <a:gd name="connsiteY3" fmla="*/ 3806952 h 3806952"/>
                    <a:gd name="connsiteX4" fmla="*/ 0 w 2362200"/>
                    <a:gd name="connsiteY4" fmla="*/ 3578352 h 3806952"/>
                    <a:gd name="connsiteX0" fmla="*/ 0 w 2362200"/>
                    <a:gd name="connsiteY0" fmla="*/ 3578352 h 3810000"/>
                    <a:gd name="connsiteX1" fmla="*/ 2362200 w 2362200"/>
                    <a:gd name="connsiteY1" fmla="*/ 0 h 3810000"/>
                    <a:gd name="connsiteX2" fmla="*/ 2362200 w 2362200"/>
                    <a:gd name="connsiteY2" fmla="*/ 457200 h 3810000"/>
                    <a:gd name="connsiteX3" fmla="*/ 457200 w 2362200"/>
                    <a:gd name="connsiteY3" fmla="*/ 3810000 h 3810000"/>
                    <a:gd name="connsiteX4" fmla="*/ 0 w 2362200"/>
                    <a:gd name="connsiteY4" fmla="*/ 3578352 h 3810000"/>
                    <a:gd name="connsiteX0" fmla="*/ 0 w 2286000"/>
                    <a:gd name="connsiteY0" fmla="*/ 3581400 h 3810000"/>
                    <a:gd name="connsiteX1" fmla="*/ 2286000 w 2286000"/>
                    <a:gd name="connsiteY1" fmla="*/ 0 h 3810000"/>
                    <a:gd name="connsiteX2" fmla="*/ 2286000 w 2286000"/>
                    <a:gd name="connsiteY2" fmla="*/ 457200 h 3810000"/>
                    <a:gd name="connsiteX3" fmla="*/ 381000 w 2286000"/>
                    <a:gd name="connsiteY3" fmla="*/ 3810000 h 3810000"/>
                    <a:gd name="connsiteX4" fmla="*/ 0 w 2286000"/>
                    <a:gd name="connsiteY4" fmla="*/ 3581400 h 38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86000" h="3810000">
                      <a:moveTo>
                        <a:pt x="0" y="3581400"/>
                      </a:moveTo>
                      <a:lnTo>
                        <a:pt x="2286000" y="0"/>
                      </a:lnTo>
                      <a:lnTo>
                        <a:pt x="2286000" y="457200"/>
                      </a:lnTo>
                      <a:lnTo>
                        <a:pt x="381000" y="3810000"/>
                      </a:lnTo>
                      <a:lnTo>
                        <a:pt x="0" y="3581400"/>
                      </a:lnTo>
                      <a:close/>
                    </a:path>
                  </a:pathLst>
                </a:custGeom>
                <a:solidFill>
                  <a:srgbClr val="FFFF00">
                    <a:alpha val="15000"/>
                  </a:srgbClr>
                </a:solidFill>
                <a:ln w="1270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Freeform 8"/>
                <p:cNvSpPr/>
                <p:nvPr/>
              </p:nvSpPr>
              <p:spPr>
                <a:xfrm>
                  <a:off x="2590800" y="3429000"/>
                  <a:ext cx="2895600" cy="1600200"/>
                </a:xfrm>
                <a:custGeom>
                  <a:avLst/>
                  <a:gdLst>
                    <a:gd name="connsiteX0" fmla="*/ 0 w 2514600"/>
                    <a:gd name="connsiteY0" fmla="*/ 2615184 h 2834640"/>
                    <a:gd name="connsiteX1" fmla="*/ 2221992 w 2514600"/>
                    <a:gd name="connsiteY1" fmla="*/ 0 h 2834640"/>
                    <a:gd name="connsiteX2" fmla="*/ 2514600 w 2514600"/>
                    <a:gd name="connsiteY2" fmla="*/ 54864 h 2834640"/>
                    <a:gd name="connsiteX3" fmla="*/ 429768 w 2514600"/>
                    <a:gd name="connsiteY3" fmla="*/ 2834640 h 2834640"/>
                    <a:gd name="connsiteX4" fmla="*/ 0 w 2514600"/>
                    <a:gd name="connsiteY4" fmla="*/ 2615184 h 2834640"/>
                    <a:gd name="connsiteX0" fmla="*/ 0 w 2514600"/>
                    <a:gd name="connsiteY0" fmla="*/ 2990088 h 3209544"/>
                    <a:gd name="connsiteX1" fmla="*/ 2121408 w 2514600"/>
                    <a:gd name="connsiteY1" fmla="*/ 0 h 3209544"/>
                    <a:gd name="connsiteX2" fmla="*/ 2514600 w 2514600"/>
                    <a:gd name="connsiteY2" fmla="*/ 429768 h 3209544"/>
                    <a:gd name="connsiteX3" fmla="*/ 429768 w 2514600"/>
                    <a:gd name="connsiteY3" fmla="*/ 3209544 h 3209544"/>
                    <a:gd name="connsiteX4" fmla="*/ 0 w 2514600"/>
                    <a:gd name="connsiteY4" fmla="*/ 2990088 h 3209544"/>
                    <a:gd name="connsiteX0" fmla="*/ 0 w 2121408"/>
                    <a:gd name="connsiteY0" fmla="*/ 2990088 h 3209544"/>
                    <a:gd name="connsiteX1" fmla="*/ 2121408 w 2121408"/>
                    <a:gd name="connsiteY1" fmla="*/ 0 h 3209544"/>
                    <a:gd name="connsiteX2" fmla="*/ 2121408 w 2121408"/>
                    <a:gd name="connsiteY2" fmla="*/ 457200 h 3209544"/>
                    <a:gd name="connsiteX3" fmla="*/ 429768 w 2121408"/>
                    <a:gd name="connsiteY3" fmla="*/ 3209544 h 3209544"/>
                    <a:gd name="connsiteX4" fmla="*/ 0 w 2121408"/>
                    <a:gd name="connsiteY4" fmla="*/ 2990088 h 3209544"/>
                    <a:gd name="connsiteX0" fmla="*/ 0 w 1969008"/>
                    <a:gd name="connsiteY0" fmla="*/ 2895600 h 3209544"/>
                    <a:gd name="connsiteX1" fmla="*/ 1969008 w 1969008"/>
                    <a:gd name="connsiteY1" fmla="*/ 0 h 3209544"/>
                    <a:gd name="connsiteX2" fmla="*/ 1969008 w 1969008"/>
                    <a:gd name="connsiteY2" fmla="*/ 457200 h 3209544"/>
                    <a:gd name="connsiteX3" fmla="*/ 277368 w 1969008"/>
                    <a:gd name="connsiteY3" fmla="*/ 3209544 h 3209544"/>
                    <a:gd name="connsiteX4" fmla="*/ 0 w 1969008"/>
                    <a:gd name="connsiteY4" fmla="*/ 2895600 h 3209544"/>
                    <a:gd name="connsiteX0" fmla="*/ 0 w 1969008"/>
                    <a:gd name="connsiteY0" fmla="*/ 2895600 h 3048000"/>
                    <a:gd name="connsiteX1" fmla="*/ 1969008 w 1969008"/>
                    <a:gd name="connsiteY1" fmla="*/ 0 h 3048000"/>
                    <a:gd name="connsiteX2" fmla="*/ 1969008 w 1969008"/>
                    <a:gd name="connsiteY2" fmla="*/ 457200 h 3048000"/>
                    <a:gd name="connsiteX3" fmla="*/ 381000 w 1969008"/>
                    <a:gd name="connsiteY3" fmla="*/ 3048000 h 3048000"/>
                    <a:gd name="connsiteX4" fmla="*/ 0 w 1969008"/>
                    <a:gd name="connsiteY4" fmla="*/ 2895600 h 3048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969008" h="3048000">
                      <a:moveTo>
                        <a:pt x="0" y="2895600"/>
                      </a:moveTo>
                      <a:lnTo>
                        <a:pt x="1969008" y="0"/>
                      </a:lnTo>
                      <a:lnTo>
                        <a:pt x="1969008" y="457200"/>
                      </a:lnTo>
                      <a:lnTo>
                        <a:pt x="381000" y="3048000"/>
                      </a:lnTo>
                      <a:lnTo>
                        <a:pt x="0" y="2895600"/>
                      </a:lnTo>
                      <a:close/>
                    </a:path>
                  </a:pathLst>
                </a:custGeom>
                <a:solidFill>
                  <a:srgbClr val="FFFF00">
                    <a:alpha val="15000"/>
                  </a:srgbClr>
                </a:solidFill>
                <a:ln w="1270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" name="Freeform 9"/>
                <p:cNvSpPr/>
                <p:nvPr/>
              </p:nvSpPr>
              <p:spPr>
                <a:xfrm>
                  <a:off x="2895600" y="3429000"/>
                  <a:ext cx="2590800" cy="2133600"/>
                </a:xfrm>
                <a:custGeom>
                  <a:avLst/>
                  <a:gdLst>
                    <a:gd name="connsiteX0" fmla="*/ 0 w 1847088"/>
                    <a:gd name="connsiteY0" fmla="*/ 3520440 h 3739896"/>
                    <a:gd name="connsiteX1" fmla="*/ 1847088 w 1847088"/>
                    <a:gd name="connsiteY1" fmla="*/ 0 h 3739896"/>
                    <a:gd name="connsiteX2" fmla="*/ 1837944 w 1847088"/>
                    <a:gd name="connsiteY2" fmla="*/ 493776 h 3739896"/>
                    <a:gd name="connsiteX3" fmla="*/ 457200 w 1847088"/>
                    <a:gd name="connsiteY3" fmla="*/ 3739896 h 3739896"/>
                    <a:gd name="connsiteX4" fmla="*/ 0 w 1847088"/>
                    <a:gd name="connsiteY4" fmla="*/ 3520440 h 3739896"/>
                    <a:gd name="connsiteX0" fmla="*/ 0 w 1694688"/>
                    <a:gd name="connsiteY0" fmla="*/ 3505200 h 3739896"/>
                    <a:gd name="connsiteX1" fmla="*/ 1694688 w 1694688"/>
                    <a:gd name="connsiteY1" fmla="*/ 0 h 3739896"/>
                    <a:gd name="connsiteX2" fmla="*/ 1685544 w 1694688"/>
                    <a:gd name="connsiteY2" fmla="*/ 493776 h 3739896"/>
                    <a:gd name="connsiteX3" fmla="*/ 304800 w 1694688"/>
                    <a:gd name="connsiteY3" fmla="*/ 3739896 h 3739896"/>
                    <a:gd name="connsiteX4" fmla="*/ 0 w 1694688"/>
                    <a:gd name="connsiteY4" fmla="*/ 3505200 h 3739896"/>
                    <a:gd name="connsiteX0" fmla="*/ 0 w 1694688"/>
                    <a:gd name="connsiteY0" fmla="*/ 3505200 h 3657600"/>
                    <a:gd name="connsiteX1" fmla="*/ 1694688 w 1694688"/>
                    <a:gd name="connsiteY1" fmla="*/ 0 h 3657600"/>
                    <a:gd name="connsiteX2" fmla="*/ 1685544 w 1694688"/>
                    <a:gd name="connsiteY2" fmla="*/ 493776 h 3657600"/>
                    <a:gd name="connsiteX3" fmla="*/ 381000 w 1694688"/>
                    <a:gd name="connsiteY3" fmla="*/ 3657600 h 3657600"/>
                    <a:gd name="connsiteX4" fmla="*/ 0 w 1694688"/>
                    <a:gd name="connsiteY4" fmla="*/ 3505200 h 3657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94688" h="3657600">
                      <a:moveTo>
                        <a:pt x="0" y="3505200"/>
                      </a:moveTo>
                      <a:lnTo>
                        <a:pt x="1694688" y="0"/>
                      </a:lnTo>
                      <a:lnTo>
                        <a:pt x="1685544" y="493776"/>
                      </a:lnTo>
                      <a:lnTo>
                        <a:pt x="381000" y="3657600"/>
                      </a:lnTo>
                      <a:lnTo>
                        <a:pt x="0" y="3505200"/>
                      </a:lnTo>
                      <a:close/>
                    </a:path>
                  </a:pathLst>
                </a:custGeom>
                <a:solidFill>
                  <a:srgbClr val="FFFF00">
                    <a:alpha val="15000"/>
                  </a:srgbClr>
                </a:solidFill>
                <a:ln w="12700">
                  <a:solidFill>
                    <a:srgbClr val="FFC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19" name="16-Point Star 118"/>
              <p:cNvSpPr/>
              <p:nvPr/>
            </p:nvSpPr>
            <p:spPr>
              <a:xfrm>
                <a:off x="3352800" y="3124200"/>
                <a:ext cx="457200" cy="457200"/>
              </a:xfrm>
              <a:prstGeom prst="star16">
                <a:avLst/>
              </a:prstGeom>
              <a:solidFill>
                <a:srgbClr val="FFFF00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2" name="Rounded Rectangle 121"/>
            <p:cNvSpPr/>
            <p:nvPr/>
          </p:nvSpPr>
          <p:spPr>
            <a:xfrm>
              <a:off x="4495800" y="3657600"/>
              <a:ext cx="381000" cy="381000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Αποθήκευση Ενέργειας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Απαιτείται σε όλες τις μορφές ΑΕΠ</a:t>
            </a:r>
          </a:p>
          <a:p>
            <a:pPr lvl="1"/>
            <a:r>
              <a:rPr lang="el-GR" dirty="0" smtClean="0"/>
              <a:t>Για συνεχόμενη λειτουργία της μονάδας όταν η πηγή δεν είναι διαθέσιμη</a:t>
            </a:r>
          </a:p>
          <a:p>
            <a:pPr lvl="1"/>
            <a:r>
              <a:rPr lang="el-GR" dirty="0" smtClean="0"/>
              <a:t>Εξομάλυνση παροχής ενέργειας προς το </a:t>
            </a:r>
            <a:r>
              <a:rPr lang="el-GR" dirty="0" err="1" smtClean="0"/>
              <a:t>δύκτιο</a:t>
            </a:r>
            <a:endParaRPr lang="el-GR" dirty="0" smtClean="0"/>
          </a:p>
          <a:p>
            <a:r>
              <a:rPr lang="el-GR" dirty="0" smtClean="0"/>
              <a:t>Οι τεχνολογίες αποθήκευσης:</a:t>
            </a:r>
          </a:p>
          <a:p>
            <a:pPr lvl="1"/>
            <a:r>
              <a:rPr lang="el-GR" dirty="0" smtClean="0"/>
              <a:t>Μπαταρίες</a:t>
            </a:r>
          </a:p>
          <a:p>
            <a:pPr lvl="2"/>
            <a:r>
              <a:rPr lang="el-GR" dirty="0" smtClean="0"/>
              <a:t>Αποθηκεύουν ηλεκτρισμό, αλλά με μεγάλο κόστος αν </a:t>
            </a:r>
            <a:r>
              <a:rPr lang="en-US" dirty="0" smtClean="0"/>
              <a:t>Watt</a:t>
            </a:r>
          </a:p>
          <a:p>
            <a:pPr lvl="1"/>
            <a:r>
              <a:rPr lang="el-GR" dirty="0" smtClean="0"/>
              <a:t>Υλικά αλλαγής φάσης</a:t>
            </a:r>
          </a:p>
          <a:p>
            <a:pPr lvl="2"/>
            <a:r>
              <a:rPr lang="el-GR" dirty="0" smtClean="0"/>
              <a:t>Μέσω λανθάνουσας θερμότητας που απελευθερώνεται</a:t>
            </a:r>
            <a:br>
              <a:rPr lang="el-GR" dirty="0" smtClean="0"/>
            </a:br>
            <a:r>
              <a:rPr lang="el-GR" dirty="0" smtClean="0"/>
              <a:t> όταν ένα υλικό μετατρέπεται από υγρό σε στερεό</a:t>
            </a:r>
          </a:p>
          <a:p>
            <a:pPr lvl="3"/>
            <a:r>
              <a:rPr lang="el-GR" dirty="0" smtClean="0"/>
              <a:t>Π.χ. αλάτι</a:t>
            </a:r>
          </a:p>
          <a:p>
            <a:pPr lvl="1"/>
            <a:r>
              <a:rPr lang="el-GR" dirty="0" smtClean="0"/>
              <a:t>Θερμοχωρητικότητα υλικού</a:t>
            </a:r>
          </a:p>
          <a:p>
            <a:pPr lvl="2"/>
            <a:r>
              <a:rPr lang="el-GR" dirty="0" smtClean="0"/>
              <a:t>Αυξάνοντας τη θερμοκρασία ενός υλικού </a:t>
            </a:r>
            <a:br>
              <a:rPr lang="el-GR" dirty="0" smtClean="0"/>
            </a:br>
            <a:r>
              <a:rPr lang="el-GR" dirty="0" smtClean="0"/>
              <a:t>αυξάνεται η θερμική του ενέργεια</a:t>
            </a:r>
          </a:p>
          <a:p>
            <a:pPr lvl="3"/>
            <a:r>
              <a:rPr lang="el-GR" dirty="0" smtClean="0"/>
              <a:t>Π.χ. λάδι, σκυρόδεμα, κεραμικά, 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5410200" y="4038600"/>
            <a:ext cx="3200400" cy="2240280"/>
            <a:chOff x="2209800" y="3276600"/>
            <a:chExt cx="4572000" cy="3200400"/>
          </a:xfrm>
        </p:grpSpPr>
        <p:pic>
          <p:nvPicPr>
            <p:cNvPr id="6" name="Picture 5" descr="untitled2.tif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209800" y="3276600"/>
              <a:ext cx="4572000" cy="3200400"/>
            </a:xfrm>
            <a:prstGeom prst="rect">
              <a:avLst/>
            </a:prstGeom>
          </p:spPr>
        </p:pic>
        <p:cxnSp>
          <p:nvCxnSpPr>
            <p:cNvPr id="7" name="Straight Arrow Connector 6"/>
            <p:cNvCxnSpPr/>
            <p:nvPr/>
          </p:nvCxnSpPr>
          <p:spPr>
            <a:xfrm rot="5400000">
              <a:off x="5562600" y="5181600"/>
              <a:ext cx="2286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rot="5400000">
              <a:off x="5029200" y="4724400"/>
              <a:ext cx="2286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rot="16200000" flipH="1">
              <a:off x="3733800" y="4038600"/>
              <a:ext cx="2286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4343400" y="5029200"/>
              <a:ext cx="83638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 smtClean="0"/>
                <a:t>To storage</a:t>
              </a:r>
              <a:endParaRPr lang="en-US" sz="12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486400" y="5562600"/>
              <a:ext cx="6540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 smtClean="0"/>
                <a:t>From</a:t>
              </a:r>
            </a:p>
            <a:p>
              <a:r>
                <a:rPr lang="en-US" sz="1200" b="1" dirty="0" smtClean="0"/>
                <a:t>storage</a:t>
              </a:r>
              <a:endParaRPr lang="en-US" sz="1200" b="1" dirty="0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Ο ηλιακός δέκτης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Χρήση κατάλληλα μετατρεμμένου ηλιακού πλαισίου ή πλαισίου σωλήνων κενού</a:t>
            </a:r>
          </a:p>
          <a:p>
            <a:r>
              <a:rPr lang="el-GR" dirty="0" smtClean="0"/>
              <a:t>Οι απαιτούμενες μετατροπές</a:t>
            </a:r>
          </a:p>
          <a:p>
            <a:pPr lvl="1"/>
            <a:r>
              <a:rPr lang="el-GR" dirty="0" smtClean="0"/>
              <a:t>Υλικά για υψηλές θερμοκρασίες</a:t>
            </a:r>
          </a:p>
          <a:p>
            <a:pPr lvl="1"/>
            <a:r>
              <a:rPr lang="el-GR" dirty="0" smtClean="0"/>
              <a:t>Αντοχή σε συγκεντρωμένη ηλιακή</a:t>
            </a:r>
            <a:br>
              <a:rPr lang="el-GR" dirty="0" smtClean="0"/>
            </a:br>
            <a:r>
              <a:rPr lang="el-GR" dirty="0" smtClean="0"/>
              <a:t>ενέργεια </a:t>
            </a:r>
          </a:p>
          <a:p>
            <a:pPr lvl="2"/>
            <a:r>
              <a:rPr lang="el-GR" dirty="0" smtClean="0"/>
              <a:t>×70 ηλιακή ακτινοβολία</a:t>
            </a:r>
            <a:br>
              <a:rPr lang="el-GR" dirty="0" smtClean="0"/>
            </a:br>
            <a:r>
              <a:rPr lang="el-GR" dirty="0" smtClean="0"/>
              <a:t>(70 </a:t>
            </a:r>
            <a:r>
              <a:rPr lang="en-US" dirty="0" smtClean="0"/>
              <a:t>kW/m</a:t>
            </a:r>
            <a:r>
              <a:rPr lang="en-US" baseline="30000" dirty="0" smtClean="0"/>
              <a:t>2</a:t>
            </a:r>
            <a:r>
              <a:rPr lang="en-US" dirty="0" smtClean="0"/>
              <a:t> </a:t>
            </a:r>
            <a:r>
              <a:rPr lang="el-GR" dirty="0" smtClean="0"/>
              <a:t>αντί για 1 </a:t>
            </a:r>
            <a:r>
              <a:rPr lang="en-US" dirty="0" smtClean="0"/>
              <a:t>kW/m</a:t>
            </a:r>
            <a:r>
              <a:rPr lang="en-US" baseline="30000" dirty="0" smtClean="0"/>
              <a:t>2</a:t>
            </a:r>
            <a:r>
              <a:rPr lang="en-US" dirty="0" smtClean="0"/>
              <a:t>)</a:t>
            </a:r>
            <a:endParaRPr lang="el-GR" dirty="0" smtClean="0"/>
          </a:p>
          <a:p>
            <a:pPr lvl="1"/>
            <a:r>
              <a:rPr lang="el-GR" dirty="0" smtClean="0"/>
              <a:t>Χρήση ειδικού συνθετικού λαδιού</a:t>
            </a:r>
            <a:br>
              <a:rPr lang="el-GR" dirty="0" smtClean="0"/>
            </a:br>
            <a:r>
              <a:rPr lang="el-GR" dirty="0" smtClean="0"/>
              <a:t>αντί για νερό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4191000"/>
            <a:ext cx="273269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1828800"/>
            <a:ext cx="2438400" cy="170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4572000"/>
            <a:ext cx="2209800" cy="1846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Αποθήκευση θερμικής ενέργειας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Αποθήκευση θερμικής ενέργειας μέσω αισθητής θερμότητας</a:t>
            </a:r>
          </a:p>
          <a:p>
            <a:pPr lvl="1"/>
            <a:r>
              <a:rPr lang="el-GR" dirty="0" smtClean="0"/>
              <a:t>Αποθήκευση σε δεξαμενή λαδιού</a:t>
            </a:r>
          </a:p>
          <a:p>
            <a:pPr lvl="2"/>
            <a:r>
              <a:rPr lang="el-GR" dirty="0" smtClean="0"/>
              <a:t>Μέγιστη θερμοκρασία 400 </a:t>
            </a:r>
            <a:r>
              <a:rPr lang="en-US" dirty="0" smtClean="0"/>
              <a:t>C</a:t>
            </a:r>
            <a:endParaRPr lang="el-GR" dirty="0" smtClean="0"/>
          </a:p>
          <a:p>
            <a:pPr lvl="2"/>
            <a:r>
              <a:rPr lang="el-GR" dirty="0" smtClean="0"/>
              <a:t>Ελάχιστή θερμοκρασία &gt; 200 </a:t>
            </a:r>
            <a:r>
              <a:rPr lang="en-US" dirty="0" smtClean="0"/>
              <a:t>C</a:t>
            </a:r>
            <a:endParaRPr lang="el-GR" dirty="0" smtClean="0"/>
          </a:p>
          <a:p>
            <a:pPr lvl="1"/>
            <a:r>
              <a:rPr lang="el-GR" dirty="0" smtClean="0"/>
              <a:t>Αντλία λαδιού με μεταβαλλόμενη ροή</a:t>
            </a:r>
          </a:p>
          <a:p>
            <a:pPr lvl="2"/>
            <a:r>
              <a:rPr lang="el-GR" dirty="0" smtClean="0"/>
              <a:t>Η ροή της αντλίας να μεταβάλλεται ώστε</a:t>
            </a:r>
            <a:br>
              <a:rPr lang="el-GR" dirty="0" smtClean="0"/>
            </a:br>
            <a:r>
              <a:rPr lang="en-US" dirty="0" smtClean="0"/>
              <a:t>T</a:t>
            </a:r>
            <a:r>
              <a:rPr lang="en-US" baseline="-25000" dirty="0" smtClean="0"/>
              <a:t>out</a:t>
            </a:r>
            <a:r>
              <a:rPr lang="en-US" dirty="0" smtClean="0"/>
              <a:t> = 400 C (</a:t>
            </a:r>
            <a:r>
              <a:rPr lang="el-GR" dirty="0" smtClean="0"/>
              <a:t>από το πλαίσιο)</a:t>
            </a:r>
          </a:p>
          <a:p>
            <a:pPr lvl="1"/>
            <a:r>
              <a:rPr lang="el-GR" dirty="0" smtClean="0"/>
              <a:t>Κατάλληλη μόνωση για ελαχιστοποίηση</a:t>
            </a:r>
            <a:br>
              <a:rPr lang="el-GR" dirty="0" smtClean="0"/>
            </a:br>
            <a:r>
              <a:rPr lang="el-GR" dirty="0" smtClean="0"/>
              <a:t>απωλειών προς το περιβάλλον (</a:t>
            </a:r>
            <a:r>
              <a:rPr lang="en-US" dirty="0" err="1" smtClean="0"/>
              <a:t>Q</a:t>
            </a:r>
            <a:r>
              <a:rPr lang="en-US" baseline="-25000" dirty="0" err="1" smtClean="0"/>
              <a:t>therm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0" y="2209800"/>
            <a:ext cx="3218399" cy="16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Περιγραφή μοντέλου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l-GR" dirty="0" smtClean="0"/>
              <a:t>Μοντέλο για συμπεριφορά ηλιακού πλαισίου</a:t>
            </a:r>
          </a:p>
          <a:p>
            <a:pPr lvl="1"/>
            <a:endParaRPr lang="el-GR" dirty="0" smtClean="0"/>
          </a:p>
          <a:p>
            <a:pPr lvl="1"/>
            <a:endParaRPr lang="el-GR" dirty="0" smtClean="0"/>
          </a:p>
          <a:p>
            <a:pPr lvl="1"/>
            <a:endParaRPr lang="el-GR" dirty="0" smtClean="0"/>
          </a:p>
          <a:p>
            <a:pPr lvl="1"/>
            <a:endParaRPr lang="el-GR" dirty="0" smtClean="0"/>
          </a:p>
          <a:p>
            <a:pPr lvl="1"/>
            <a:endParaRPr lang="el-GR" dirty="0" smtClean="0"/>
          </a:p>
          <a:p>
            <a:pPr lvl="1"/>
            <a:endParaRPr lang="el-GR" dirty="0" smtClean="0"/>
          </a:p>
          <a:p>
            <a:pPr lvl="1"/>
            <a:endParaRPr lang="el-GR" dirty="0" smtClean="0"/>
          </a:p>
          <a:p>
            <a:pPr lvl="1"/>
            <a:r>
              <a:rPr lang="el-GR" dirty="0" smtClean="0"/>
              <a:t>Η θερμότητα μεταφέρεται από την ηλιακή ακτινοβολία στο πλαίσιο</a:t>
            </a:r>
          </a:p>
          <a:p>
            <a:pPr lvl="2"/>
            <a:r>
              <a:rPr lang="el-GR" dirty="0" smtClean="0"/>
              <a:t>Θέρμανση επιλεκτικής επιφάνειας</a:t>
            </a:r>
          </a:p>
          <a:p>
            <a:pPr lvl="2"/>
            <a:r>
              <a:rPr lang="el-GR" dirty="0" smtClean="0"/>
              <a:t>Θέρμανση ρευστού (λάδι)</a:t>
            </a:r>
          </a:p>
          <a:p>
            <a:pPr lvl="1"/>
            <a:r>
              <a:rPr lang="el-GR" dirty="0" smtClean="0"/>
              <a:t>Απώλειες </a:t>
            </a:r>
            <a:r>
              <a:rPr lang="el-GR" dirty="0" smtClean="0"/>
              <a:t>μέσω αγωγής, συναγωγής και </a:t>
            </a:r>
            <a:r>
              <a:rPr lang="el-GR" dirty="0" smtClean="0"/>
              <a:t>ακτινοβολία από το πλαίσιο</a:t>
            </a:r>
          </a:p>
          <a:p>
            <a:pPr lvl="1"/>
            <a:r>
              <a:rPr lang="el-GR" dirty="0" smtClean="0"/>
              <a:t>Η ροή του ρευστού καθορίζεται από την θερμοκρασία εξόδου του από το πλαίσιο</a:t>
            </a:r>
          </a:p>
          <a:p>
            <a:pPr lvl="2"/>
            <a:r>
              <a:rPr lang="el-GR" dirty="0" smtClean="0"/>
              <a:t>Όταν δεν υπάρχει ηλιακή ακτινοβολία, η ροή ρευστού σταματά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29" name="Group 28"/>
          <p:cNvGrpSpPr/>
          <p:nvPr/>
        </p:nvGrpSpPr>
        <p:grpSpPr>
          <a:xfrm>
            <a:off x="838200" y="1905000"/>
            <a:ext cx="7803544" cy="1833265"/>
            <a:chOff x="838200" y="2057400"/>
            <a:chExt cx="7803544" cy="183326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57400" y="2819400"/>
              <a:ext cx="43434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8" name="Straight Arrow Connector 7"/>
            <p:cNvCxnSpPr/>
            <p:nvPr/>
          </p:nvCxnSpPr>
          <p:spPr>
            <a:xfrm flipV="1">
              <a:off x="5905500" y="2438400"/>
              <a:ext cx="952500" cy="42862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7007083" y="2133600"/>
              <a:ext cx="143109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 smtClean="0">
                  <a:latin typeface="Cambria" pitchFamily="18" charset="0"/>
                </a:rPr>
                <a:t>Γυάλινο σκέπασμα</a:t>
              </a:r>
              <a:endParaRPr lang="en-US" sz="1200" dirty="0">
                <a:latin typeface="Cambria" pitchFamily="18" charset="0"/>
              </a:endParaRP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V="1">
              <a:off x="6096000" y="2667000"/>
              <a:ext cx="762000" cy="28575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7010400" y="2514600"/>
              <a:ext cx="16313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 smtClean="0">
                  <a:latin typeface="Cambria" pitchFamily="18" charset="0"/>
                </a:rPr>
                <a:t>Επιλεκτική επιφάνεια</a:t>
              </a:r>
              <a:endParaRPr lang="en-US" sz="1200" dirty="0">
                <a:latin typeface="Cambria" pitchFamily="18" charset="0"/>
              </a:endParaRP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6248400" y="3048000"/>
              <a:ext cx="609600" cy="571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7010400" y="2895600"/>
              <a:ext cx="7553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 smtClean="0">
                  <a:latin typeface="Cambria" pitchFamily="18" charset="0"/>
                </a:rPr>
                <a:t>Μόνωση</a:t>
              </a:r>
              <a:endParaRPr lang="en-US" sz="1200" dirty="0">
                <a:latin typeface="Cambria" pitchFamily="18" charset="0"/>
              </a:endParaRPr>
            </a:p>
          </p:txBody>
        </p:sp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0000" b="30000"/>
            <a:stretch>
              <a:fillRect/>
            </a:stretch>
          </p:blipFill>
          <p:spPr bwMode="auto">
            <a:xfrm rot="17246351">
              <a:off x="4611065" y="2775296"/>
              <a:ext cx="332614" cy="166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0000" b="30000"/>
            <a:stretch>
              <a:fillRect/>
            </a:stretch>
          </p:blipFill>
          <p:spPr bwMode="auto">
            <a:xfrm rot="14780222">
              <a:off x="3405602" y="2617145"/>
              <a:ext cx="332614" cy="166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0000" b="30000"/>
            <a:stretch>
              <a:fillRect/>
            </a:stretch>
          </p:blipFill>
          <p:spPr bwMode="auto">
            <a:xfrm rot="4756561">
              <a:off x="4061141" y="3219923"/>
              <a:ext cx="332614" cy="166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TextBox 20"/>
            <p:cNvSpPr txBox="1"/>
            <p:nvPr/>
          </p:nvSpPr>
          <p:spPr>
            <a:xfrm>
              <a:off x="4419600" y="2209800"/>
              <a:ext cx="1665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  <a:t>Επιλεκτική επιφάνεια </a:t>
              </a:r>
              <a:b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</a:br>
              <a: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  <a:t>προς σκέπασμα</a:t>
              </a:r>
              <a:endParaRPr lang="en-US" sz="1200" dirty="0">
                <a:solidFill>
                  <a:schemeClr val="accent6">
                    <a:lumMod val="75000"/>
                  </a:schemeClr>
                </a:solidFill>
                <a:latin typeface="Cambria" pitchFamily="18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667000" y="2057400"/>
              <a:ext cx="12170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  <a:t>Σκέπασμα προς</a:t>
              </a:r>
              <a:b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</a:br>
              <a: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  <a:t>περιβάλλον</a:t>
              </a:r>
              <a:endParaRPr lang="en-US" sz="1200" dirty="0">
                <a:solidFill>
                  <a:schemeClr val="accent6">
                    <a:lumMod val="75000"/>
                  </a:schemeClr>
                </a:solidFill>
                <a:latin typeface="Cambria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343400" y="3429000"/>
              <a:ext cx="11112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  <a:t>Μόνωση προς</a:t>
              </a:r>
              <a:b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</a:br>
              <a: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  <a:t>περιβάλλον</a:t>
              </a:r>
              <a:endParaRPr lang="en-US" sz="1200" dirty="0">
                <a:solidFill>
                  <a:schemeClr val="accent6">
                    <a:lumMod val="75000"/>
                  </a:schemeClr>
                </a:solidFill>
                <a:latin typeface="Cambria" pitchFamily="18" charset="0"/>
              </a:endParaRPr>
            </a:p>
          </p:txBody>
        </p:sp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0000" b="30000"/>
            <a:stretch>
              <a:fillRect/>
            </a:stretch>
          </p:blipFill>
          <p:spPr bwMode="auto">
            <a:xfrm rot="6944715">
              <a:off x="3400677" y="2975411"/>
              <a:ext cx="281118" cy="1405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Box 24"/>
            <p:cNvSpPr txBox="1"/>
            <p:nvPr/>
          </p:nvSpPr>
          <p:spPr>
            <a:xfrm>
              <a:off x="2438400" y="3200400"/>
              <a:ext cx="1665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  <a:t>Επιλεκτική επιφάνεια </a:t>
              </a:r>
              <a:b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</a:br>
              <a:r>
                <a:rPr lang="el-GR" sz="1200" dirty="0" smtClean="0">
                  <a:solidFill>
                    <a:schemeClr val="accent6">
                      <a:lumMod val="75000"/>
                    </a:schemeClr>
                  </a:solidFill>
                  <a:latin typeface="Cambria" pitchFamily="18" charset="0"/>
                </a:rPr>
                <a:t>προς μόνωση</a:t>
              </a:r>
              <a:endParaRPr lang="en-US" sz="1200" dirty="0">
                <a:solidFill>
                  <a:schemeClr val="accent6">
                    <a:lumMod val="75000"/>
                  </a:schemeClr>
                </a:solidFill>
                <a:latin typeface="Cambria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38200" y="2286000"/>
              <a:ext cx="10030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 smtClean="0">
                  <a:solidFill>
                    <a:srgbClr val="006600"/>
                  </a:solidFill>
                  <a:latin typeface="Cambria" pitchFamily="18" charset="0"/>
                </a:rPr>
                <a:t>Ηλιακή </a:t>
              </a:r>
              <a:br>
                <a:rPr lang="el-GR" sz="1200" dirty="0" smtClean="0">
                  <a:solidFill>
                    <a:srgbClr val="006600"/>
                  </a:solidFill>
                  <a:latin typeface="Cambria" pitchFamily="18" charset="0"/>
                </a:rPr>
              </a:br>
              <a:r>
                <a:rPr lang="el-GR" sz="1200" dirty="0" smtClean="0">
                  <a:solidFill>
                    <a:srgbClr val="006600"/>
                  </a:solidFill>
                  <a:latin typeface="Cambria" pitchFamily="18" charset="0"/>
                </a:rPr>
                <a:t>ακτινοβολία</a:t>
              </a:r>
              <a:endParaRPr lang="en-US" sz="1200" dirty="0">
                <a:solidFill>
                  <a:srgbClr val="006600"/>
                </a:solidFill>
                <a:latin typeface="Cambria" pitchFamily="18" charset="0"/>
              </a:endParaRPr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28444" b="39556"/>
            <a:stretch>
              <a:fillRect/>
            </a:stretch>
          </p:blipFill>
          <p:spPr bwMode="auto">
            <a:xfrm rot="2747137">
              <a:off x="1728185" y="2416281"/>
              <a:ext cx="666188" cy="213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Ενδεικτικά μεγέθη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Ενδεικτικές τιμές για βασικές παραμέτρους του μοντέλου</a:t>
            </a:r>
            <a:endParaRPr lang="en-US" dirty="0" smtClean="0"/>
          </a:p>
          <a:p>
            <a:pPr lvl="1"/>
            <a:r>
              <a:rPr lang="el-GR" dirty="0" smtClean="0"/>
              <a:t>Δέκτης:  1,5 × 1,5 = 2,25 </a:t>
            </a:r>
            <a:r>
              <a:rPr lang="en-US" dirty="0" smtClean="0"/>
              <a:t>m</a:t>
            </a:r>
            <a:r>
              <a:rPr lang="en-US" baseline="30000" dirty="0" smtClean="0"/>
              <a:t>2</a:t>
            </a:r>
          </a:p>
          <a:p>
            <a:pPr lvl="2"/>
            <a:r>
              <a:rPr lang="el-GR" dirty="0" smtClean="0"/>
              <a:t>Με 1 σκέπασμα</a:t>
            </a:r>
          </a:p>
          <a:p>
            <a:pPr lvl="1"/>
            <a:r>
              <a:rPr lang="el-GR" dirty="0" smtClean="0"/>
              <a:t>Ηλιακή </a:t>
            </a:r>
            <a:r>
              <a:rPr lang="el-GR" dirty="0" smtClean="0"/>
              <a:t>ακτινοβολία: 0-70 </a:t>
            </a:r>
            <a:r>
              <a:rPr lang="en-US" dirty="0" smtClean="0"/>
              <a:t>kW/ </a:t>
            </a:r>
            <a:r>
              <a:rPr lang="en-US" dirty="0" smtClean="0"/>
              <a:t>m</a:t>
            </a:r>
            <a:r>
              <a:rPr lang="en-US" baseline="30000" dirty="0" smtClean="0"/>
              <a:t>2</a:t>
            </a:r>
            <a:endParaRPr lang="el-GR" baseline="30000" dirty="0" smtClean="0"/>
          </a:p>
          <a:p>
            <a:pPr lvl="2"/>
            <a:r>
              <a:rPr lang="el-GR" dirty="0" smtClean="0"/>
              <a:t>Βαθμός συγκέντρωσης 50</a:t>
            </a:r>
            <a:endParaRPr lang="en-US" dirty="0" smtClean="0"/>
          </a:p>
          <a:p>
            <a:pPr lvl="1"/>
            <a:r>
              <a:rPr lang="el-GR" dirty="0" smtClean="0"/>
              <a:t>Όγκος αποθήκευσης: </a:t>
            </a:r>
            <a:r>
              <a:rPr lang="en-US" dirty="0" smtClean="0"/>
              <a:t>10 m</a:t>
            </a:r>
            <a:r>
              <a:rPr lang="en-US" baseline="30000" dirty="0" smtClean="0"/>
              <a:t>3</a:t>
            </a:r>
            <a:endParaRPr lang="en-US" dirty="0" smtClean="0"/>
          </a:p>
          <a:p>
            <a:pPr lvl="1"/>
            <a:r>
              <a:rPr lang="el-GR" dirty="0" smtClean="0"/>
              <a:t>Μάζα λαδιού: 5,500 </a:t>
            </a:r>
            <a:r>
              <a:rPr lang="en-US" dirty="0" smtClean="0"/>
              <a:t>kg</a:t>
            </a:r>
          </a:p>
          <a:p>
            <a:pPr lvl="1"/>
            <a:r>
              <a:rPr lang="el-GR" dirty="0" smtClean="0"/>
              <a:t>Ροή αντλίας: 0-1 </a:t>
            </a:r>
            <a:r>
              <a:rPr lang="en-US" dirty="0" smtClean="0"/>
              <a:t>kg/s</a:t>
            </a:r>
            <a:endParaRPr lang="el-GR" dirty="0" smtClean="0"/>
          </a:p>
          <a:p>
            <a:pPr lvl="1"/>
            <a:r>
              <a:rPr lang="el-GR" dirty="0" smtClean="0"/>
              <a:t>Απο</a:t>
            </a:r>
            <a:r>
              <a:rPr lang="el-GR" dirty="0" smtClean="0"/>
              <a:t>κομιδή </a:t>
            </a:r>
            <a:r>
              <a:rPr lang="el-GR" dirty="0" smtClean="0"/>
              <a:t>ενέργειας: 20</a:t>
            </a:r>
            <a:r>
              <a:rPr lang="en-US" dirty="0" smtClean="0"/>
              <a:t> kW </a:t>
            </a:r>
            <a:r>
              <a:rPr lang="en-US" dirty="0" err="1" smtClean="0"/>
              <a:t>th</a:t>
            </a:r>
            <a:endParaRPr lang="el-GR" dirty="0" smtClean="0"/>
          </a:p>
          <a:p>
            <a:pPr lv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9760" y="2209800"/>
            <a:ext cx="349364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4419600"/>
            <a:ext cx="412432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Μοντελοποίηση δέκτη (1)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389084"/>
            <a:ext cx="6477000" cy="478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03886" y="1676400"/>
            <a:ext cx="1795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Θερμοκρασία</a:t>
            </a:r>
            <a:br>
              <a:rPr lang="el-GR" sz="1200" dirty="0" smtClean="0">
                <a:latin typeface="Cambria" pitchFamily="18" charset="0"/>
              </a:rPr>
            </a:br>
            <a:r>
              <a:rPr lang="el-GR" sz="1200" dirty="0" smtClean="0">
                <a:latin typeface="Cambria" pitchFamily="18" charset="0"/>
              </a:rPr>
              <a:t>δεξαμενής αποθήκευσης</a:t>
            </a:r>
            <a:endParaRPr lang="en-US" sz="1200" dirty="0" smtClean="0">
              <a:latin typeface="Cambria" pitchFamily="18" charset="0"/>
            </a:endParaRPr>
          </a:p>
          <a:p>
            <a:pPr algn="ctr"/>
            <a:r>
              <a:rPr lang="el-GR" sz="1200" dirty="0" smtClean="0">
                <a:latin typeface="Cambria" pitchFamily="18" charset="0"/>
              </a:rPr>
              <a:t>σε </a:t>
            </a:r>
            <a:r>
              <a:rPr lang="en-US" sz="1200" baseline="30000" dirty="0" err="1" smtClean="0">
                <a:latin typeface="Cambria" pitchFamily="18" charset="0"/>
              </a:rPr>
              <a:t>o</a:t>
            </a:r>
            <a:r>
              <a:rPr lang="en-US" sz="1200" dirty="0" err="1" smtClean="0">
                <a:latin typeface="Cambria" pitchFamily="18" charset="0"/>
              </a:rPr>
              <a:t>C</a:t>
            </a:r>
            <a:endParaRPr lang="en-US" sz="1200" dirty="0">
              <a:latin typeface="Cambr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7590" y="3272135"/>
            <a:ext cx="18101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Ηλιακή ακτινοβολία</a:t>
            </a:r>
            <a:br>
              <a:rPr lang="el-GR" sz="1200" dirty="0" smtClean="0">
                <a:latin typeface="Cambria" pitchFamily="18" charset="0"/>
              </a:rPr>
            </a:br>
            <a:r>
              <a:rPr lang="el-GR" sz="1200" dirty="0" smtClean="0">
                <a:latin typeface="Cambria" pitchFamily="18" charset="0"/>
              </a:rPr>
              <a:t>(πριν την συγκέντρωση)</a:t>
            </a:r>
          </a:p>
          <a:p>
            <a:pPr algn="ctr"/>
            <a:r>
              <a:rPr lang="el-GR" sz="1200" dirty="0" smtClean="0">
                <a:latin typeface="Cambria" pitchFamily="18" charset="0"/>
              </a:rPr>
              <a:t>σε </a:t>
            </a:r>
            <a:r>
              <a:rPr lang="en-US" sz="1200" dirty="0" smtClean="0">
                <a:latin typeface="Cambria" pitchFamily="18" charset="0"/>
              </a:rPr>
              <a:t>W/m</a:t>
            </a:r>
            <a:r>
              <a:rPr lang="en-US" sz="1200" baseline="30000" dirty="0" smtClean="0">
                <a:latin typeface="Cambria" pitchFamily="18" charset="0"/>
              </a:rPr>
              <a:t>2</a:t>
            </a:r>
            <a:endParaRPr lang="en-US" sz="1200" baseline="30000" dirty="0"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8601" y="4876800"/>
            <a:ext cx="14625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Ροή αντλίας λαδιού</a:t>
            </a:r>
            <a:endParaRPr lang="en-US" sz="1200" dirty="0" smtClean="0">
              <a:latin typeface="Cambria" pitchFamily="18" charset="0"/>
            </a:endParaRPr>
          </a:p>
          <a:p>
            <a:pPr algn="ctr"/>
            <a:r>
              <a:rPr lang="el-GR" sz="1200" dirty="0" smtClean="0">
                <a:latin typeface="Cambria" pitchFamily="18" charset="0"/>
              </a:rPr>
              <a:t>σε </a:t>
            </a:r>
            <a:r>
              <a:rPr lang="en-US" sz="1200" dirty="0" smtClean="0">
                <a:latin typeface="Cambria" pitchFamily="18" charset="0"/>
              </a:rPr>
              <a:t>kg/s</a:t>
            </a:r>
            <a:endParaRPr lang="en-US" sz="1200" dirty="0">
              <a:latin typeface="Cambria" pitchFamily="18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4572000" y="1371600"/>
            <a:ext cx="0" cy="4953000"/>
          </a:xfrm>
          <a:prstGeom prst="line">
            <a:avLst/>
          </a:prstGeom>
          <a:ln w="254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97350" y="2362200"/>
            <a:ext cx="12105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solidFill>
                  <a:srgbClr val="006600"/>
                </a:solidFill>
                <a:latin typeface="Cambria" pitchFamily="18" charset="0"/>
              </a:rPr>
              <a:t>Απόδοση δέκτη</a:t>
            </a:r>
            <a:endParaRPr lang="en-US" sz="1200" dirty="0">
              <a:solidFill>
                <a:srgbClr val="006600"/>
              </a:solidFill>
              <a:latin typeface="Cambr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60223" y="6248400"/>
            <a:ext cx="27270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1200" dirty="0" smtClean="0">
                <a:latin typeface="Cambria" pitchFamily="18" charset="0"/>
              </a:rPr>
              <a:t>Συγκομιδή ενέργειας από αποθήκευση</a:t>
            </a:r>
            <a:endParaRPr lang="en-US" sz="1200" dirty="0">
              <a:latin typeface="Cambria" pitchFamily="18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4724400" y="6172200"/>
            <a:ext cx="45720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1447800"/>
            <a:ext cx="6248400" cy="4798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Μοντελοποίηση δέκτη (2)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37102" y="1676400"/>
            <a:ext cx="17292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Θερμοκρασία</a:t>
            </a:r>
            <a:br>
              <a:rPr lang="el-GR" sz="1200" dirty="0" smtClean="0">
                <a:latin typeface="Cambria" pitchFamily="18" charset="0"/>
              </a:rPr>
            </a:br>
            <a:r>
              <a:rPr lang="el-GR" sz="1200" dirty="0" smtClean="0">
                <a:latin typeface="Cambria" pitchFamily="18" charset="0"/>
              </a:rPr>
              <a:t>γυάλινου σκεπάσματος</a:t>
            </a:r>
            <a:endParaRPr lang="en-US" sz="1200" dirty="0" smtClean="0">
              <a:latin typeface="Cambria" pitchFamily="18" charset="0"/>
            </a:endParaRPr>
          </a:p>
          <a:p>
            <a:pPr algn="ctr"/>
            <a:r>
              <a:rPr lang="el-GR" sz="1200" dirty="0" smtClean="0">
                <a:latin typeface="Cambria" pitchFamily="18" charset="0"/>
              </a:rPr>
              <a:t>σε </a:t>
            </a:r>
            <a:r>
              <a:rPr lang="en-US" sz="1200" baseline="30000" dirty="0" err="1" smtClean="0">
                <a:latin typeface="Cambria" pitchFamily="18" charset="0"/>
              </a:rPr>
              <a:t>o</a:t>
            </a:r>
            <a:r>
              <a:rPr lang="en-US" sz="1200" dirty="0" err="1" smtClean="0">
                <a:latin typeface="Cambria" pitchFamily="18" charset="0"/>
              </a:rPr>
              <a:t>C</a:t>
            </a:r>
            <a:endParaRPr lang="en-US" sz="1200" dirty="0">
              <a:latin typeface="Cambr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0034" y="3272135"/>
            <a:ext cx="17852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Θερμοκρασία </a:t>
            </a:r>
            <a:br>
              <a:rPr lang="el-GR" sz="1200" dirty="0" smtClean="0">
                <a:latin typeface="Cambria" pitchFamily="18" charset="0"/>
              </a:rPr>
            </a:br>
            <a:r>
              <a:rPr lang="el-GR" sz="1200" dirty="0" smtClean="0">
                <a:latin typeface="Cambria" pitchFamily="18" charset="0"/>
              </a:rPr>
              <a:t>συλλεκτικής επιφάνειας</a:t>
            </a:r>
          </a:p>
          <a:p>
            <a:pPr algn="ctr"/>
            <a:r>
              <a:rPr lang="el-GR" sz="1200" dirty="0" smtClean="0">
                <a:latin typeface="Cambria" pitchFamily="18" charset="0"/>
              </a:rPr>
              <a:t>σε </a:t>
            </a:r>
            <a:r>
              <a:rPr lang="en-US" sz="1200" baseline="30000" dirty="0" err="1" smtClean="0">
                <a:latin typeface="Cambria" pitchFamily="18" charset="0"/>
              </a:rPr>
              <a:t>o</a:t>
            </a:r>
            <a:r>
              <a:rPr lang="en-US" sz="1200" dirty="0" err="1" smtClean="0">
                <a:latin typeface="Cambria" pitchFamily="18" charset="0"/>
              </a:rPr>
              <a:t>C</a:t>
            </a:r>
            <a:endParaRPr lang="en-US" sz="1200" baseline="30000" dirty="0"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212" y="4876800"/>
            <a:ext cx="1607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1200" dirty="0" smtClean="0">
                <a:latin typeface="Cambria" pitchFamily="18" charset="0"/>
              </a:rPr>
              <a:t>Θερμοκρασία</a:t>
            </a:r>
            <a:br>
              <a:rPr lang="el-GR" sz="1200" dirty="0" smtClean="0">
                <a:latin typeface="Cambria" pitchFamily="18" charset="0"/>
              </a:rPr>
            </a:br>
            <a:r>
              <a:rPr lang="el-GR" sz="1200" dirty="0" smtClean="0">
                <a:latin typeface="Cambria" pitchFamily="18" charset="0"/>
              </a:rPr>
              <a:t>εξόδου από συλλέκτη</a:t>
            </a:r>
            <a:endParaRPr lang="en-US" sz="1200" dirty="0" smtClean="0">
              <a:latin typeface="Cambria" pitchFamily="18" charset="0"/>
            </a:endParaRPr>
          </a:p>
          <a:p>
            <a:pPr algn="ctr"/>
            <a:r>
              <a:rPr lang="el-GR" sz="1200" dirty="0" smtClean="0">
                <a:latin typeface="Cambria" pitchFamily="18" charset="0"/>
              </a:rPr>
              <a:t>σε </a:t>
            </a:r>
            <a:r>
              <a:rPr lang="en-US" sz="1200" baseline="30000" dirty="0" err="1" smtClean="0">
                <a:latin typeface="Cambria" pitchFamily="18" charset="0"/>
              </a:rPr>
              <a:t>o</a:t>
            </a:r>
            <a:r>
              <a:rPr lang="en-US" sz="1200" dirty="0" err="1" smtClean="0">
                <a:latin typeface="Cambria" pitchFamily="18" charset="0"/>
              </a:rPr>
              <a:t>C</a:t>
            </a:r>
            <a:endParaRPr lang="en-US" sz="1200" baseline="30000" dirty="0">
              <a:latin typeface="Cambria" pitchFamily="18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4572000" y="1371600"/>
            <a:ext cx="0" cy="4953000"/>
          </a:xfrm>
          <a:prstGeom prst="line">
            <a:avLst/>
          </a:prstGeom>
          <a:ln w="254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4953000"/>
            <a:ext cx="15240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660223" y="6248400"/>
            <a:ext cx="27270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1200" dirty="0" smtClean="0">
                <a:latin typeface="Cambria" pitchFamily="18" charset="0"/>
              </a:rPr>
              <a:t>Συγκομιδή ενέργειας από αποθήκευση</a:t>
            </a:r>
            <a:endParaRPr lang="en-US" sz="1200" dirty="0">
              <a:latin typeface="Cambria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724400" y="6172200"/>
            <a:ext cx="45720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Προδιαγραφές δέκτη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dirty="0" smtClean="0"/>
              <a:t>Απαιτείται η </a:t>
            </a:r>
            <a:r>
              <a:rPr lang="el-GR" b="1" dirty="0" smtClean="0"/>
              <a:t>μελέτη</a:t>
            </a:r>
            <a:r>
              <a:rPr lang="el-GR" dirty="0" smtClean="0"/>
              <a:t>, </a:t>
            </a:r>
            <a:r>
              <a:rPr lang="el-GR" b="1" dirty="0" smtClean="0"/>
              <a:t>σχεδίαση</a:t>
            </a:r>
            <a:r>
              <a:rPr lang="el-GR" dirty="0" smtClean="0"/>
              <a:t> και </a:t>
            </a:r>
            <a:r>
              <a:rPr lang="el-GR" b="1" dirty="0" smtClean="0"/>
              <a:t>κατασκευή </a:t>
            </a:r>
            <a:r>
              <a:rPr lang="el-GR" dirty="0" smtClean="0"/>
              <a:t>ηλιακού δέκτη</a:t>
            </a:r>
            <a:r>
              <a:rPr lang="en-US" dirty="0" smtClean="0"/>
              <a:t> </a:t>
            </a:r>
            <a:r>
              <a:rPr lang="el-GR" dirty="0" smtClean="0"/>
              <a:t>και δεξαμενής αποθήκευσης με τις παρακάτω προδιαγραφές:</a:t>
            </a:r>
          </a:p>
          <a:p>
            <a:pPr lvl="1"/>
            <a:r>
              <a:rPr lang="el-GR" dirty="0" smtClean="0"/>
              <a:t>Ο δέκτης να μπορεί να δέχεται κατά μέσο όρο 40 </a:t>
            </a:r>
            <a:r>
              <a:rPr lang="en-US" dirty="0" smtClean="0"/>
              <a:t>kW </a:t>
            </a:r>
            <a:r>
              <a:rPr lang="el-GR" dirty="0" smtClean="0"/>
              <a:t>θερμικής ενέργειας με μέγιστη ισχύ τα 70 </a:t>
            </a:r>
            <a:r>
              <a:rPr lang="en-US" dirty="0" smtClean="0"/>
              <a:t>kW/m</a:t>
            </a:r>
            <a:r>
              <a:rPr lang="en-US" baseline="30000" dirty="0" smtClean="0"/>
              <a:t>2</a:t>
            </a:r>
          </a:p>
          <a:p>
            <a:pPr lvl="1"/>
            <a:r>
              <a:rPr lang="el-GR" dirty="0" smtClean="0"/>
              <a:t>Ο δέκτης να έχει μέγιστες διαστάσεις 1,5×1,5 </a:t>
            </a:r>
            <a:r>
              <a:rPr lang="en-US" dirty="0" smtClean="0"/>
              <a:t>m</a:t>
            </a:r>
            <a:endParaRPr lang="el-GR" dirty="0" smtClean="0"/>
          </a:p>
          <a:p>
            <a:pPr lvl="2"/>
            <a:r>
              <a:rPr lang="el-GR" dirty="0" smtClean="0"/>
              <a:t>Εάν θα έχει μικρότερες διαστάσεις, μπορεί να χρειάζεται δευτερεύον </a:t>
            </a:r>
            <a:r>
              <a:rPr lang="el-GR" dirty="0" err="1" smtClean="0"/>
              <a:t>συγκεντρωτής</a:t>
            </a:r>
            <a:r>
              <a:rPr lang="el-GR" dirty="0" smtClean="0"/>
              <a:t> (</a:t>
            </a:r>
            <a:r>
              <a:rPr lang="en-US" dirty="0" smtClean="0"/>
              <a:t>secondary concentrator</a:t>
            </a:r>
            <a:r>
              <a:rPr lang="el-GR" dirty="0" smtClean="0"/>
              <a:t>)</a:t>
            </a:r>
            <a:endParaRPr lang="en-US" dirty="0" smtClean="0"/>
          </a:p>
          <a:p>
            <a:pPr lvl="1"/>
            <a:r>
              <a:rPr lang="el-GR" dirty="0" smtClean="0"/>
              <a:t>Μελέτη υλικών ώστε </a:t>
            </a:r>
          </a:p>
          <a:p>
            <a:pPr lvl="2"/>
            <a:r>
              <a:rPr lang="el-GR" dirty="0" smtClean="0"/>
              <a:t>Να υπάρχει αντοχή στις θερμοκρασίες που θα αναπτυχθούν</a:t>
            </a:r>
          </a:p>
          <a:p>
            <a:pPr lvl="2"/>
            <a:r>
              <a:rPr lang="el-GR" dirty="0" smtClean="0"/>
              <a:t>Να διατηρούνται ιδιότητες όπως η εκπομπή (</a:t>
            </a:r>
            <a:r>
              <a:rPr lang="en-US" dirty="0" smtClean="0"/>
              <a:t>emissivity)</a:t>
            </a:r>
            <a:endParaRPr lang="el-G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Προδιαγραφές δέκτη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l-GR" dirty="0" smtClean="0"/>
              <a:t>Δεξαμενή αποθήκευσης ενέργειας μέσω συνθετικού λαδιού</a:t>
            </a:r>
          </a:p>
          <a:p>
            <a:pPr lvl="2"/>
            <a:r>
              <a:rPr lang="el-GR" dirty="0" smtClean="0"/>
              <a:t>Με κατάλληλη μόνωση (οι θερμικές απώλειες προς το περιβάλλον &lt; 1</a:t>
            </a:r>
            <a:r>
              <a:rPr lang="en-US" dirty="0" smtClean="0"/>
              <a:t> kW)</a:t>
            </a:r>
            <a:endParaRPr lang="el-GR" dirty="0" smtClean="0"/>
          </a:p>
          <a:p>
            <a:pPr lvl="2"/>
            <a:r>
              <a:rPr lang="el-GR" dirty="0" smtClean="0"/>
              <a:t>Με κατάλληλη θερμοχωρητικότητα για συνεχόμενη άντληση 25 </a:t>
            </a:r>
            <a:r>
              <a:rPr lang="en-US" dirty="0" smtClean="0"/>
              <a:t>kW </a:t>
            </a:r>
            <a:r>
              <a:rPr lang="el-GR" dirty="0" smtClean="0"/>
              <a:t>θερμικής ενέργειας για 24 ώρες</a:t>
            </a:r>
          </a:p>
          <a:p>
            <a:pPr lvl="2"/>
            <a:r>
              <a:rPr lang="el-GR" dirty="0" smtClean="0"/>
              <a:t>Με ελάχιστη θερμοκρασία στη δεξαμενή κατά τη διάρκεια λειτουργίας τους 200 </a:t>
            </a:r>
            <a:r>
              <a:rPr lang="en-US" dirty="0" smtClean="0"/>
              <a:t>C</a:t>
            </a:r>
            <a:endParaRPr lang="el-GR" dirty="0" smtClean="0"/>
          </a:p>
          <a:p>
            <a:pPr lvl="2"/>
            <a:r>
              <a:rPr lang="el-GR" dirty="0" smtClean="0"/>
              <a:t>Ανάλογα με το λάδι, μπορεί η δεξαμενή να πρέπει να είναι υπό (μικρή) </a:t>
            </a:r>
            <a:r>
              <a:rPr lang="el-GR" dirty="0" smtClean="0"/>
              <a:t>πίεση</a:t>
            </a:r>
          </a:p>
          <a:p>
            <a:pPr lvl="3"/>
            <a:r>
              <a:rPr lang="el-GR" dirty="0" smtClean="0"/>
              <a:t>Πρόνοια για βοηθητική θέρμανση με ηλεκτρικές αντιστάσεις</a:t>
            </a:r>
            <a:endParaRPr lang="en-US" dirty="0" smtClean="0"/>
          </a:p>
          <a:p>
            <a:pPr lvl="1"/>
            <a:r>
              <a:rPr lang="el-GR" dirty="0" smtClean="0"/>
              <a:t>Προμήθεια </a:t>
            </a:r>
          </a:p>
          <a:p>
            <a:pPr lvl="2"/>
            <a:r>
              <a:rPr lang="el-GR" dirty="0" smtClean="0"/>
              <a:t>Συνθετικού λαδιού κατάλληλου για </a:t>
            </a:r>
            <a:r>
              <a:rPr lang="el-GR" dirty="0" err="1" smtClean="0"/>
              <a:t>ηλιοθερμικές</a:t>
            </a:r>
            <a:r>
              <a:rPr lang="el-GR" dirty="0" smtClean="0"/>
              <a:t> εφαρμογές (π.χ. </a:t>
            </a:r>
            <a:r>
              <a:rPr lang="en-US" dirty="0" smtClean="0"/>
              <a:t>Dow </a:t>
            </a:r>
            <a:r>
              <a:rPr lang="en-US" dirty="0" err="1" smtClean="0"/>
              <a:t>SylTherm</a:t>
            </a:r>
            <a:r>
              <a:rPr lang="en-US" dirty="0" smtClean="0"/>
              <a:t> 800, </a:t>
            </a:r>
            <a:r>
              <a:rPr lang="en-US" dirty="0" err="1" smtClean="0"/>
              <a:t>DowTherm</a:t>
            </a:r>
            <a:r>
              <a:rPr lang="en-US" dirty="0" smtClean="0"/>
              <a:t> A, </a:t>
            </a:r>
            <a:r>
              <a:rPr lang="en-US" dirty="0" err="1" smtClean="0"/>
              <a:t>Xceltherm</a:t>
            </a:r>
            <a:r>
              <a:rPr lang="en-US" dirty="0" smtClean="0"/>
              <a:t> 600, </a:t>
            </a:r>
            <a:r>
              <a:rPr lang="el-GR" dirty="0" smtClean="0"/>
              <a:t>κλπ)</a:t>
            </a:r>
          </a:p>
          <a:p>
            <a:pPr lvl="2"/>
            <a:r>
              <a:rPr lang="el-GR" dirty="0" smtClean="0"/>
              <a:t>Αντλίας μεταβλητής ροής κατάλληλη για χρήση με λάδι υψηλής θερμοκρασίας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Μέρος Β: Μονάδα Αφαλάτωσης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Θερμική αφαλάτωση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Θερμική αφαλάτωση με τη μέθοδο πολλαπλής απόσταξης (</a:t>
            </a:r>
            <a:r>
              <a:rPr lang="en-US" dirty="0" smtClean="0"/>
              <a:t>Multi-Effect Distillation – MED)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16</a:t>
            </a:fld>
            <a:endParaRPr lang="en-US"/>
          </a:p>
        </p:txBody>
      </p:sp>
      <p:grpSp>
        <p:nvGrpSpPr>
          <p:cNvPr id="188" name="Group 187"/>
          <p:cNvGrpSpPr/>
          <p:nvPr/>
        </p:nvGrpSpPr>
        <p:grpSpPr>
          <a:xfrm>
            <a:off x="6172200" y="4800600"/>
            <a:ext cx="2514600" cy="990600"/>
            <a:chOff x="7010400" y="2667000"/>
            <a:chExt cx="2514600" cy="990600"/>
          </a:xfrm>
        </p:grpSpPr>
        <p:sp>
          <p:nvSpPr>
            <p:cNvPr id="187" name="Rectangle 186"/>
            <p:cNvSpPr/>
            <p:nvPr/>
          </p:nvSpPr>
          <p:spPr>
            <a:xfrm>
              <a:off x="7010400" y="2667000"/>
              <a:ext cx="2514600" cy="9906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1" name="Straight Connector 180"/>
            <p:cNvCxnSpPr/>
            <p:nvPr/>
          </p:nvCxnSpPr>
          <p:spPr>
            <a:xfrm>
              <a:off x="7162800" y="2819400"/>
              <a:ext cx="457200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>
              <a:off x="7162800" y="2971800"/>
              <a:ext cx="457200" cy="0"/>
            </a:xfrm>
            <a:prstGeom prst="line">
              <a:avLst/>
            </a:prstGeom>
            <a:ln w="2540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7162800" y="3124200"/>
              <a:ext cx="457200" cy="0"/>
            </a:xfrm>
            <a:prstGeom prst="line">
              <a:avLst/>
            </a:prstGeom>
            <a:ln w="25400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7162800" y="3276600"/>
              <a:ext cx="457200" cy="0"/>
            </a:xfrm>
            <a:prstGeom prst="line">
              <a:avLst/>
            </a:prstGeom>
            <a:ln w="25400">
              <a:solidFill>
                <a:srgbClr val="0033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>
              <a:off x="7162800" y="3429000"/>
              <a:ext cx="457200" cy="0"/>
            </a:xfrm>
            <a:prstGeom prst="line">
              <a:avLst/>
            </a:prstGeom>
            <a:ln w="25400"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6" name="TextBox 185"/>
            <p:cNvSpPr txBox="1"/>
            <p:nvPr/>
          </p:nvSpPr>
          <p:spPr>
            <a:xfrm>
              <a:off x="7621056" y="2701320"/>
              <a:ext cx="1827744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000" dirty="0" smtClean="0">
                  <a:latin typeface="Times" pitchFamily="18" charset="0"/>
                </a:rPr>
                <a:t>Ατμός / Θερμή πηγή</a:t>
              </a:r>
            </a:p>
            <a:p>
              <a:r>
                <a:rPr lang="el-GR" sz="1000" dirty="0" smtClean="0">
                  <a:latin typeface="Times" pitchFamily="18" charset="0"/>
                </a:rPr>
                <a:t>Θαλασσινό νερό</a:t>
              </a:r>
            </a:p>
            <a:p>
              <a:r>
                <a:rPr lang="el-GR" sz="1000" dirty="0" smtClean="0">
                  <a:latin typeface="Times" pitchFamily="18" charset="0"/>
                </a:rPr>
                <a:t>Συμπυκνωμένο θαλασσινό νερό</a:t>
              </a:r>
            </a:p>
            <a:p>
              <a:r>
                <a:rPr lang="el-GR" sz="1000" dirty="0" smtClean="0">
                  <a:latin typeface="Times" pitchFamily="18" charset="0"/>
                </a:rPr>
                <a:t>Προϊόν απόσταξης (αέριο)</a:t>
              </a:r>
            </a:p>
            <a:p>
              <a:r>
                <a:rPr lang="el-GR" sz="1000" dirty="0" smtClean="0">
                  <a:latin typeface="Times" pitchFamily="18" charset="0"/>
                </a:rPr>
                <a:t>Προϊόν απόσταξης (υγρό)</a:t>
              </a:r>
            </a:p>
          </p:txBody>
        </p:sp>
      </p:grpSp>
      <p:grpSp>
        <p:nvGrpSpPr>
          <p:cNvPr id="189" name="Group 25"/>
          <p:cNvGrpSpPr/>
          <p:nvPr/>
        </p:nvGrpSpPr>
        <p:grpSpPr>
          <a:xfrm>
            <a:off x="533400" y="4953000"/>
            <a:ext cx="1539240" cy="1099457"/>
            <a:chOff x="4876800" y="5486400"/>
            <a:chExt cx="1539240" cy="1099457"/>
          </a:xfrm>
        </p:grpSpPr>
        <p:pic>
          <p:nvPicPr>
            <p:cNvPr id="190" name="Picture 189" descr="untitled.ti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76800" y="5486400"/>
              <a:ext cx="1539240" cy="1099457"/>
            </a:xfrm>
            <a:prstGeom prst="rect">
              <a:avLst/>
            </a:prstGeom>
            <a:ln w="635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cxnSp>
          <p:nvCxnSpPr>
            <p:cNvPr id="191" name="Straight Connector 190"/>
            <p:cNvCxnSpPr>
              <a:endCxn id="193" idx="6"/>
            </p:cNvCxnSpPr>
            <p:nvPr/>
          </p:nvCxnSpPr>
          <p:spPr>
            <a:xfrm rot="5400000" flipH="1" flipV="1">
              <a:off x="5688106" y="6181981"/>
              <a:ext cx="396077" cy="2445"/>
            </a:xfrm>
            <a:prstGeom prst="line">
              <a:avLst/>
            </a:prstGeom>
            <a:ln w="158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5124552" y="5980275"/>
              <a:ext cx="760370" cy="0"/>
            </a:xfrm>
            <a:prstGeom prst="line">
              <a:avLst/>
            </a:prstGeom>
            <a:ln w="158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3" name="Freeform 192"/>
            <p:cNvSpPr/>
            <p:nvPr/>
          </p:nvSpPr>
          <p:spPr>
            <a:xfrm>
              <a:off x="5130670" y="5575208"/>
              <a:ext cx="951077" cy="798885"/>
            </a:xfrm>
            <a:custGeom>
              <a:avLst/>
              <a:gdLst>
                <a:gd name="connsiteX0" fmla="*/ 0 w 960449"/>
                <a:gd name="connsiteY0" fmla="*/ 795988 h 799278"/>
                <a:gd name="connsiteX1" fmla="*/ 213798 w 960449"/>
                <a:gd name="connsiteY1" fmla="*/ 776253 h 799278"/>
                <a:gd name="connsiteX2" fmla="*/ 522984 w 960449"/>
                <a:gd name="connsiteY2" fmla="*/ 657841 h 799278"/>
                <a:gd name="connsiteX3" fmla="*/ 802567 w 960449"/>
                <a:gd name="connsiteY3" fmla="*/ 335499 h 799278"/>
                <a:gd name="connsiteX4" fmla="*/ 960449 w 960449"/>
                <a:gd name="connsiteY4" fmla="*/ 0 h 799278"/>
                <a:gd name="connsiteX0" fmla="*/ 0 w 951077"/>
                <a:gd name="connsiteY0" fmla="*/ 798433 h 800078"/>
                <a:gd name="connsiteX1" fmla="*/ 204426 w 951077"/>
                <a:gd name="connsiteY1" fmla="*/ 776253 h 800078"/>
                <a:gd name="connsiteX2" fmla="*/ 513612 w 951077"/>
                <a:gd name="connsiteY2" fmla="*/ 657841 h 800078"/>
                <a:gd name="connsiteX3" fmla="*/ 793195 w 951077"/>
                <a:gd name="connsiteY3" fmla="*/ 335499 h 800078"/>
                <a:gd name="connsiteX4" fmla="*/ 951077 w 951077"/>
                <a:gd name="connsiteY4" fmla="*/ 0 h 800078"/>
                <a:gd name="connsiteX0" fmla="*/ 0 w 951077"/>
                <a:gd name="connsiteY0" fmla="*/ 798433 h 798885"/>
                <a:gd name="connsiteX1" fmla="*/ 95346 w 951077"/>
                <a:gd name="connsiteY1" fmla="*/ 791362 h 798885"/>
                <a:gd name="connsiteX2" fmla="*/ 204426 w 951077"/>
                <a:gd name="connsiteY2" fmla="*/ 776253 h 798885"/>
                <a:gd name="connsiteX3" fmla="*/ 513612 w 951077"/>
                <a:gd name="connsiteY3" fmla="*/ 657841 h 798885"/>
                <a:gd name="connsiteX4" fmla="*/ 793195 w 951077"/>
                <a:gd name="connsiteY4" fmla="*/ 335499 h 798885"/>
                <a:gd name="connsiteX5" fmla="*/ 951077 w 951077"/>
                <a:gd name="connsiteY5" fmla="*/ 0 h 798885"/>
                <a:gd name="connsiteX0" fmla="*/ 0 w 951077"/>
                <a:gd name="connsiteY0" fmla="*/ 798433 h 798885"/>
                <a:gd name="connsiteX1" fmla="*/ 95346 w 951077"/>
                <a:gd name="connsiteY1" fmla="*/ 791362 h 798885"/>
                <a:gd name="connsiteX2" fmla="*/ 278589 w 951077"/>
                <a:gd name="connsiteY2" fmla="*/ 759546 h 798885"/>
                <a:gd name="connsiteX3" fmla="*/ 513612 w 951077"/>
                <a:gd name="connsiteY3" fmla="*/ 657841 h 798885"/>
                <a:gd name="connsiteX4" fmla="*/ 793195 w 951077"/>
                <a:gd name="connsiteY4" fmla="*/ 335499 h 798885"/>
                <a:gd name="connsiteX5" fmla="*/ 951077 w 951077"/>
                <a:gd name="connsiteY5" fmla="*/ 0 h 798885"/>
                <a:gd name="connsiteX0" fmla="*/ 0 w 951077"/>
                <a:gd name="connsiteY0" fmla="*/ 798433 h 798885"/>
                <a:gd name="connsiteX1" fmla="*/ 95346 w 951077"/>
                <a:gd name="connsiteY1" fmla="*/ 791362 h 798885"/>
                <a:gd name="connsiteX2" fmla="*/ 278589 w 951077"/>
                <a:gd name="connsiteY2" fmla="*/ 759546 h 798885"/>
                <a:gd name="connsiteX3" fmla="*/ 552731 w 951077"/>
                <a:gd name="connsiteY3" fmla="*/ 626057 h 798885"/>
                <a:gd name="connsiteX4" fmla="*/ 793195 w 951077"/>
                <a:gd name="connsiteY4" fmla="*/ 335499 h 798885"/>
                <a:gd name="connsiteX5" fmla="*/ 951077 w 951077"/>
                <a:gd name="connsiteY5" fmla="*/ 0 h 798885"/>
                <a:gd name="connsiteX0" fmla="*/ 0 w 951077"/>
                <a:gd name="connsiteY0" fmla="*/ 798433 h 798885"/>
                <a:gd name="connsiteX1" fmla="*/ 95346 w 951077"/>
                <a:gd name="connsiteY1" fmla="*/ 791362 h 798885"/>
                <a:gd name="connsiteX2" fmla="*/ 278589 w 951077"/>
                <a:gd name="connsiteY2" fmla="*/ 759546 h 798885"/>
                <a:gd name="connsiteX3" fmla="*/ 552731 w 951077"/>
                <a:gd name="connsiteY3" fmla="*/ 626057 h 798885"/>
                <a:gd name="connsiteX4" fmla="*/ 793195 w 951077"/>
                <a:gd name="connsiteY4" fmla="*/ 335499 h 798885"/>
                <a:gd name="connsiteX5" fmla="*/ 878943 w 951077"/>
                <a:gd name="connsiteY5" fmla="*/ 167909 h 798885"/>
                <a:gd name="connsiteX6" fmla="*/ 951077 w 951077"/>
                <a:gd name="connsiteY6" fmla="*/ 0 h 798885"/>
                <a:gd name="connsiteX0" fmla="*/ 0 w 951077"/>
                <a:gd name="connsiteY0" fmla="*/ 798433 h 798885"/>
                <a:gd name="connsiteX1" fmla="*/ 95346 w 951077"/>
                <a:gd name="connsiteY1" fmla="*/ 791362 h 798885"/>
                <a:gd name="connsiteX2" fmla="*/ 278589 w 951077"/>
                <a:gd name="connsiteY2" fmla="*/ 759546 h 798885"/>
                <a:gd name="connsiteX3" fmla="*/ 552731 w 951077"/>
                <a:gd name="connsiteY3" fmla="*/ 626057 h 798885"/>
                <a:gd name="connsiteX4" fmla="*/ 688239 w 951077"/>
                <a:gd name="connsiteY4" fmla="*/ 490638 h 798885"/>
                <a:gd name="connsiteX5" fmla="*/ 793195 w 951077"/>
                <a:gd name="connsiteY5" fmla="*/ 335499 h 798885"/>
                <a:gd name="connsiteX6" fmla="*/ 878943 w 951077"/>
                <a:gd name="connsiteY6" fmla="*/ 167909 h 798885"/>
                <a:gd name="connsiteX7" fmla="*/ 951077 w 951077"/>
                <a:gd name="connsiteY7" fmla="*/ 0 h 798885"/>
                <a:gd name="connsiteX0" fmla="*/ 0 w 951077"/>
                <a:gd name="connsiteY0" fmla="*/ 798433 h 798885"/>
                <a:gd name="connsiteX1" fmla="*/ 95346 w 951077"/>
                <a:gd name="connsiteY1" fmla="*/ 791362 h 798885"/>
                <a:gd name="connsiteX2" fmla="*/ 278589 w 951077"/>
                <a:gd name="connsiteY2" fmla="*/ 759546 h 798885"/>
                <a:gd name="connsiteX3" fmla="*/ 407073 w 951077"/>
                <a:gd name="connsiteY3" fmla="*/ 710681 h 798885"/>
                <a:gd name="connsiteX4" fmla="*/ 552731 w 951077"/>
                <a:gd name="connsiteY4" fmla="*/ 626057 h 798885"/>
                <a:gd name="connsiteX5" fmla="*/ 688239 w 951077"/>
                <a:gd name="connsiteY5" fmla="*/ 490638 h 798885"/>
                <a:gd name="connsiteX6" fmla="*/ 793195 w 951077"/>
                <a:gd name="connsiteY6" fmla="*/ 335499 h 798885"/>
                <a:gd name="connsiteX7" fmla="*/ 878943 w 951077"/>
                <a:gd name="connsiteY7" fmla="*/ 167909 h 798885"/>
                <a:gd name="connsiteX8" fmla="*/ 951077 w 951077"/>
                <a:gd name="connsiteY8" fmla="*/ 0 h 798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1077" h="798885">
                  <a:moveTo>
                    <a:pt x="0" y="798433"/>
                  </a:moveTo>
                  <a:cubicBezTo>
                    <a:pt x="16910" y="798885"/>
                    <a:pt x="48914" y="797843"/>
                    <a:pt x="95346" y="791362"/>
                  </a:cubicBezTo>
                  <a:cubicBezTo>
                    <a:pt x="141778" y="784881"/>
                    <a:pt x="226635" y="772993"/>
                    <a:pt x="278589" y="759546"/>
                  </a:cubicBezTo>
                  <a:cubicBezTo>
                    <a:pt x="330543" y="746099"/>
                    <a:pt x="361383" y="732929"/>
                    <a:pt x="407073" y="710681"/>
                  </a:cubicBezTo>
                  <a:cubicBezTo>
                    <a:pt x="452763" y="688433"/>
                    <a:pt x="505870" y="662731"/>
                    <a:pt x="552731" y="626057"/>
                  </a:cubicBezTo>
                  <a:cubicBezTo>
                    <a:pt x="599592" y="589383"/>
                    <a:pt x="648162" y="539064"/>
                    <a:pt x="688239" y="490638"/>
                  </a:cubicBezTo>
                  <a:cubicBezTo>
                    <a:pt x="728316" y="442212"/>
                    <a:pt x="761411" y="389287"/>
                    <a:pt x="793195" y="335499"/>
                  </a:cubicBezTo>
                  <a:cubicBezTo>
                    <a:pt x="824979" y="281711"/>
                    <a:pt x="852629" y="223825"/>
                    <a:pt x="878943" y="167909"/>
                  </a:cubicBezTo>
                  <a:cubicBezTo>
                    <a:pt x="905257" y="111993"/>
                    <a:pt x="940277" y="27577"/>
                    <a:pt x="951077" y="0"/>
                  </a:cubicBezTo>
                </a:path>
              </a:pathLst>
            </a:cu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4" name="Group 203"/>
          <p:cNvGrpSpPr/>
          <p:nvPr/>
        </p:nvGrpSpPr>
        <p:grpSpPr>
          <a:xfrm>
            <a:off x="1143000" y="2057400"/>
            <a:ext cx="6559826" cy="3124200"/>
            <a:chOff x="1143000" y="2286000"/>
            <a:chExt cx="6559826" cy="3124200"/>
          </a:xfrm>
        </p:grpSpPr>
        <p:grpSp>
          <p:nvGrpSpPr>
            <p:cNvPr id="16" name="Group 15"/>
            <p:cNvGrpSpPr/>
            <p:nvPr/>
          </p:nvGrpSpPr>
          <p:grpSpPr>
            <a:xfrm>
              <a:off x="1858617" y="3024809"/>
              <a:ext cx="826828" cy="1133061"/>
              <a:chOff x="1600200" y="2133600"/>
              <a:chExt cx="2057400" cy="281940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2057400" y="2438400"/>
                <a:ext cx="1143000" cy="190500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" name="Straight Connector 10"/>
              <p:cNvCxnSpPr/>
              <p:nvPr/>
            </p:nvCxnSpPr>
            <p:spPr>
              <a:xfrm>
                <a:off x="2057400" y="2438400"/>
                <a:ext cx="114300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 flipV="1">
                <a:off x="2057400" y="2438400"/>
                <a:ext cx="114300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Oval 5"/>
              <p:cNvSpPr/>
              <p:nvPr/>
            </p:nvSpPr>
            <p:spPr>
              <a:xfrm>
                <a:off x="2133600" y="2667000"/>
                <a:ext cx="304800" cy="3048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2819400" y="2667000"/>
                <a:ext cx="304800" cy="3048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33600" y="3810000"/>
                <a:ext cx="304800" cy="3048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600200" y="2133600"/>
                <a:ext cx="2057400" cy="28194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Freeform 14"/>
              <p:cNvSpPr/>
              <p:nvPr/>
            </p:nvSpPr>
            <p:spPr>
              <a:xfrm>
                <a:off x="1609725" y="4554539"/>
                <a:ext cx="2038350" cy="93662"/>
              </a:xfrm>
              <a:custGeom>
                <a:avLst/>
                <a:gdLst>
                  <a:gd name="connsiteX0" fmla="*/ 0 w 2038350"/>
                  <a:gd name="connsiteY0" fmla="*/ 103187 h 173037"/>
                  <a:gd name="connsiteX1" fmla="*/ 523875 w 2038350"/>
                  <a:gd name="connsiteY1" fmla="*/ 7937 h 173037"/>
                  <a:gd name="connsiteX2" fmla="*/ 1743075 w 2038350"/>
                  <a:gd name="connsiteY2" fmla="*/ 150812 h 173037"/>
                  <a:gd name="connsiteX3" fmla="*/ 2038350 w 2038350"/>
                  <a:gd name="connsiteY3" fmla="*/ 141287 h 1730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38350" h="173037">
                    <a:moveTo>
                      <a:pt x="0" y="103187"/>
                    </a:moveTo>
                    <a:cubicBezTo>
                      <a:pt x="116681" y="51593"/>
                      <a:pt x="233363" y="0"/>
                      <a:pt x="523875" y="7937"/>
                    </a:cubicBezTo>
                    <a:cubicBezTo>
                      <a:pt x="814387" y="15874"/>
                      <a:pt x="1490663" y="128587"/>
                      <a:pt x="1743075" y="150812"/>
                    </a:cubicBezTo>
                    <a:cubicBezTo>
                      <a:pt x="1995488" y="173037"/>
                      <a:pt x="2016919" y="157162"/>
                      <a:pt x="2038350" y="141287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2940102" y="3024809"/>
              <a:ext cx="826828" cy="1133061"/>
              <a:chOff x="1600200" y="2133600"/>
              <a:chExt cx="2057400" cy="281940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2057400" y="2438400"/>
                <a:ext cx="1143000" cy="190500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9" name="Straight Connector 18"/>
              <p:cNvCxnSpPr/>
              <p:nvPr/>
            </p:nvCxnSpPr>
            <p:spPr>
              <a:xfrm>
                <a:off x="2057400" y="2438400"/>
                <a:ext cx="114300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 flipV="1">
                <a:off x="2057400" y="2438400"/>
                <a:ext cx="114300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Oval 20"/>
              <p:cNvSpPr/>
              <p:nvPr/>
            </p:nvSpPr>
            <p:spPr>
              <a:xfrm>
                <a:off x="2133600" y="2667000"/>
                <a:ext cx="304800" cy="3048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2819400" y="2667000"/>
                <a:ext cx="304800" cy="3048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2133600" y="3810000"/>
                <a:ext cx="304800" cy="3048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600200" y="2133600"/>
                <a:ext cx="2057400" cy="28194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1609725" y="4554539"/>
                <a:ext cx="2038350" cy="93662"/>
              </a:xfrm>
              <a:custGeom>
                <a:avLst/>
                <a:gdLst>
                  <a:gd name="connsiteX0" fmla="*/ 0 w 2038350"/>
                  <a:gd name="connsiteY0" fmla="*/ 103187 h 173037"/>
                  <a:gd name="connsiteX1" fmla="*/ 523875 w 2038350"/>
                  <a:gd name="connsiteY1" fmla="*/ 7937 h 173037"/>
                  <a:gd name="connsiteX2" fmla="*/ 1743075 w 2038350"/>
                  <a:gd name="connsiteY2" fmla="*/ 150812 h 173037"/>
                  <a:gd name="connsiteX3" fmla="*/ 2038350 w 2038350"/>
                  <a:gd name="connsiteY3" fmla="*/ 141287 h 1730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38350" h="173037">
                    <a:moveTo>
                      <a:pt x="0" y="103187"/>
                    </a:moveTo>
                    <a:cubicBezTo>
                      <a:pt x="116681" y="51593"/>
                      <a:pt x="233363" y="0"/>
                      <a:pt x="523875" y="7937"/>
                    </a:cubicBezTo>
                    <a:cubicBezTo>
                      <a:pt x="814387" y="15874"/>
                      <a:pt x="1490663" y="128587"/>
                      <a:pt x="1743075" y="150812"/>
                    </a:cubicBezTo>
                    <a:cubicBezTo>
                      <a:pt x="1995488" y="173037"/>
                      <a:pt x="2016919" y="157162"/>
                      <a:pt x="2038350" y="141287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4013528" y="3024809"/>
              <a:ext cx="826828" cy="1133061"/>
              <a:chOff x="1600200" y="2133600"/>
              <a:chExt cx="2057400" cy="2819400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2057400" y="2438400"/>
                <a:ext cx="1143000" cy="190500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9" name="Straight Connector 28"/>
              <p:cNvCxnSpPr/>
              <p:nvPr/>
            </p:nvCxnSpPr>
            <p:spPr>
              <a:xfrm>
                <a:off x="2057400" y="2438400"/>
                <a:ext cx="114300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flipV="1">
                <a:off x="2057400" y="2438400"/>
                <a:ext cx="114300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Oval 30"/>
              <p:cNvSpPr/>
              <p:nvPr/>
            </p:nvSpPr>
            <p:spPr>
              <a:xfrm>
                <a:off x="2133600" y="2667000"/>
                <a:ext cx="304800" cy="3048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2819400" y="2667000"/>
                <a:ext cx="304800" cy="3048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2133600" y="3810000"/>
                <a:ext cx="304800" cy="3048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1600200" y="2133600"/>
                <a:ext cx="2057400" cy="28194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Freeform 35"/>
              <p:cNvSpPr/>
              <p:nvPr/>
            </p:nvSpPr>
            <p:spPr>
              <a:xfrm>
                <a:off x="1609725" y="4554539"/>
                <a:ext cx="2038350" cy="93662"/>
              </a:xfrm>
              <a:custGeom>
                <a:avLst/>
                <a:gdLst>
                  <a:gd name="connsiteX0" fmla="*/ 0 w 2038350"/>
                  <a:gd name="connsiteY0" fmla="*/ 103187 h 173037"/>
                  <a:gd name="connsiteX1" fmla="*/ 523875 w 2038350"/>
                  <a:gd name="connsiteY1" fmla="*/ 7937 h 173037"/>
                  <a:gd name="connsiteX2" fmla="*/ 1743075 w 2038350"/>
                  <a:gd name="connsiteY2" fmla="*/ 150812 h 173037"/>
                  <a:gd name="connsiteX3" fmla="*/ 2038350 w 2038350"/>
                  <a:gd name="connsiteY3" fmla="*/ 141287 h 1730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38350" h="173037">
                    <a:moveTo>
                      <a:pt x="0" y="103187"/>
                    </a:moveTo>
                    <a:cubicBezTo>
                      <a:pt x="116681" y="51593"/>
                      <a:pt x="233363" y="0"/>
                      <a:pt x="523875" y="7937"/>
                    </a:cubicBezTo>
                    <a:cubicBezTo>
                      <a:pt x="814387" y="15874"/>
                      <a:pt x="1490663" y="128587"/>
                      <a:pt x="1743075" y="150812"/>
                    </a:cubicBezTo>
                    <a:cubicBezTo>
                      <a:pt x="1995488" y="173037"/>
                      <a:pt x="2016919" y="157162"/>
                      <a:pt x="2038350" y="141287"/>
                    </a:cubicBezTo>
                  </a:path>
                </a:pathLst>
              </a:cu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1679713" y="3300620"/>
              <a:ext cx="454715" cy="1580321"/>
              <a:chOff x="1447800" y="3246988"/>
              <a:chExt cx="581025" cy="2239412"/>
            </a:xfrm>
          </p:grpSpPr>
          <p:cxnSp>
            <p:nvCxnSpPr>
              <p:cNvPr id="40" name="Straight Connector 39"/>
              <p:cNvCxnSpPr/>
              <p:nvPr/>
            </p:nvCxnSpPr>
            <p:spPr>
              <a:xfrm>
                <a:off x="1447800" y="3257550"/>
                <a:ext cx="581025" cy="0"/>
              </a:xfrm>
              <a:prstGeom prst="line">
                <a:avLst/>
              </a:prstGeom>
              <a:ln w="15875">
                <a:solidFill>
                  <a:srgbClr val="FF0000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>
                <a:off x="1447800" y="3246988"/>
                <a:ext cx="0" cy="2239412"/>
              </a:xfrm>
              <a:prstGeom prst="line">
                <a:avLst/>
              </a:prstGeom>
              <a:ln w="158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7" name="Straight Connector 46"/>
            <p:cNvCxnSpPr/>
            <p:nvPr/>
          </p:nvCxnSpPr>
          <p:spPr>
            <a:xfrm flipV="1">
              <a:off x="2134428" y="3770243"/>
              <a:ext cx="0" cy="1103243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1" name="Group 70"/>
            <p:cNvGrpSpPr/>
            <p:nvPr/>
          </p:nvGrpSpPr>
          <p:grpSpPr>
            <a:xfrm>
              <a:off x="2514600" y="3293165"/>
              <a:ext cx="700709" cy="983974"/>
              <a:chOff x="2514600" y="3238500"/>
              <a:chExt cx="895350" cy="1257300"/>
            </a:xfrm>
          </p:grpSpPr>
          <p:cxnSp>
            <p:nvCxnSpPr>
              <p:cNvPr id="62" name="Straight Connector 61"/>
              <p:cNvCxnSpPr/>
              <p:nvPr/>
            </p:nvCxnSpPr>
            <p:spPr>
              <a:xfrm flipV="1">
                <a:off x="2514600" y="4114800"/>
                <a:ext cx="0" cy="38100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/>
              <p:nvPr/>
            </p:nvCxnSpPr>
            <p:spPr>
              <a:xfrm>
                <a:off x="2514600" y="4495800"/>
                <a:ext cx="381000" cy="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/>
              <p:nvPr/>
            </p:nvCxnSpPr>
            <p:spPr>
              <a:xfrm>
                <a:off x="2895600" y="3248025"/>
                <a:ext cx="514350" cy="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/>
              <p:cNvCxnSpPr/>
              <p:nvPr/>
            </p:nvCxnSpPr>
            <p:spPr>
              <a:xfrm flipV="1">
                <a:off x="2895600" y="3238500"/>
                <a:ext cx="0" cy="125730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3" name="Group 72"/>
            <p:cNvGrpSpPr/>
            <p:nvPr/>
          </p:nvGrpSpPr>
          <p:grpSpPr>
            <a:xfrm>
              <a:off x="3595480" y="3293165"/>
              <a:ext cx="700709" cy="983974"/>
              <a:chOff x="2514600" y="3238500"/>
              <a:chExt cx="895350" cy="1257300"/>
            </a:xfrm>
          </p:grpSpPr>
          <p:cxnSp>
            <p:nvCxnSpPr>
              <p:cNvPr id="74" name="Straight Connector 73"/>
              <p:cNvCxnSpPr/>
              <p:nvPr/>
            </p:nvCxnSpPr>
            <p:spPr>
              <a:xfrm flipV="1">
                <a:off x="2514600" y="4114800"/>
                <a:ext cx="0" cy="38100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2514600" y="4495800"/>
                <a:ext cx="381000" cy="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2895600" y="3248025"/>
                <a:ext cx="514350" cy="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 flipV="1">
                <a:off x="2895600" y="3238500"/>
                <a:ext cx="0" cy="125730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9" name="Group 88"/>
            <p:cNvGrpSpPr/>
            <p:nvPr/>
          </p:nvGrpSpPr>
          <p:grpSpPr>
            <a:xfrm>
              <a:off x="2395330" y="4098235"/>
              <a:ext cx="1274693" cy="655983"/>
              <a:chOff x="2362200" y="4267200"/>
              <a:chExt cx="1628775" cy="381000"/>
            </a:xfrm>
          </p:grpSpPr>
          <p:cxnSp>
            <p:nvCxnSpPr>
              <p:cNvPr id="60" name="Straight Connector 59"/>
              <p:cNvCxnSpPr/>
              <p:nvPr/>
            </p:nvCxnSpPr>
            <p:spPr>
              <a:xfrm>
                <a:off x="2362200" y="4648200"/>
                <a:ext cx="1628775" cy="0"/>
              </a:xfrm>
              <a:prstGeom prst="line">
                <a:avLst/>
              </a:prstGeom>
              <a:ln w="19050">
                <a:solidFill>
                  <a:srgbClr val="006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 flipV="1">
                <a:off x="2362200" y="4267200"/>
                <a:ext cx="0" cy="381000"/>
              </a:xfrm>
              <a:prstGeom prst="line">
                <a:avLst/>
              </a:prstGeom>
              <a:ln w="19050">
                <a:solidFill>
                  <a:srgbClr val="006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t="20000" b="30000"/>
            <a:stretch>
              <a:fillRect/>
            </a:stretch>
          </p:blipFill>
          <p:spPr bwMode="auto">
            <a:xfrm>
              <a:off x="1143000" y="4038600"/>
              <a:ext cx="477078" cy="2385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09" name="Straight Connector 108"/>
            <p:cNvCxnSpPr/>
            <p:nvPr/>
          </p:nvCxnSpPr>
          <p:spPr>
            <a:xfrm flipV="1">
              <a:off x="3215309" y="3770243"/>
              <a:ext cx="0" cy="1639957"/>
            </a:xfrm>
            <a:prstGeom prst="line">
              <a:avLst/>
            </a:prstGeom>
            <a:ln w="25400"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3230217" y="5410200"/>
              <a:ext cx="2594113" cy="0"/>
            </a:xfrm>
            <a:prstGeom prst="line">
              <a:avLst/>
            </a:prstGeom>
            <a:ln w="25400"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 flipV="1">
              <a:off x="4288735" y="3770243"/>
              <a:ext cx="0" cy="1639957"/>
            </a:xfrm>
            <a:prstGeom prst="line">
              <a:avLst/>
            </a:prstGeom>
            <a:ln w="25400"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1" name="Group 80"/>
            <p:cNvGrpSpPr/>
            <p:nvPr/>
          </p:nvGrpSpPr>
          <p:grpSpPr>
            <a:xfrm>
              <a:off x="2417693" y="3300620"/>
              <a:ext cx="186359" cy="1871041"/>
              <a:chOff x="2390775" y="3248025"/>
              <a:chExt cx="238125" cy="2466975"/>
            </a:xfrm>
          </p:grpSpPr>
          <p:cxnSp>
            <p:nvCxnSpPr>
              <p:cNvPr id="53" name="Straight Connector 52"/>
              <p:cNvCxnSpPr/>
              <p:nvPr/>
            </p:nvCxnSpPr>
            <p:spPr>
              <a:xfrm flipH="1">
                <a:off x="2390775" y="3248025"/>
                <a:ext cx="228600" cy="0"/>
              </a:xfrm>
              <a:prstGeom prst="line">
                <a:avLst/>
              </a:prstGeom>
              <a:ln w="19050">
                <a:solidFill>
                  <a:srgbClr val="00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>
                <a:off x="2628900" y="3257550"/>
                <a:ext cx="0" cy="2457450"/>
              </a:xfrm>
              <a:prstGeom prst="line">
                <a:avLst/>
              </a:prstGeom>
              <a:ln w="19050">
                <a:solidFill>
                  <a:srgbClr val="00FF00"/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2" name="Group 81"/>
            <p:cNvGrpSpPr/>
            <p:nvPr/>
          </p:nvGrpSpPr>
          <p:grpSpPr>
            <a:xfrm>
              <a:off x="3491120" y="3300620"/>
              <a:ext cx="186359" cy="1871041"/>
              <a:chOff x="2390775" y="3248025"/>
              <a:chExt cx="238125" cy="2466975"/>
            </a:xfrm>
          </p:grpSpPr>
          <p:cxnSp>
            <p:nvCxnSpPr>
              <p:cNvPr id="83" name="Straight Connector 82"/>
              <p:cNvCxnSpPr/>
              <p:nvPr/>
            </p:nvCxnSpPr>
            <p:spPr>
              <a:xfrm flipH="1">
                <a:off x="2390775" y="3248025"/>
                <a:ext cx="228600" cy="0"/>
              </a:xfrm>
              <a:prstGeom prst="line">
                <a:avLst/>
              </a:prstGeom>
              <a:ln w="19050">
                <a:solidFill>
                  <a:srgbClr val="00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2628900" y="3257550"/>
                <a:ext cx="0" cy="2457450"/>
              </a:xfrm>
              <a:prstGeom prst="line">
                <a:avLst/>
              </a:prstGeom>
              <a:ln w="19050">
                <a:solidFill>
                  <a:srgbClr val="00FF00"/>
                </a:solidFill>
                <a:head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6" name="Straight Connector 105"/>
            <p:cNvCxnSpPr/>
            <p:nvPr/>
          </p:nvCxnSpPr>
          <p:spPr>
            <a:xfrm>
              <a:off x="2596598" y="5171661"/>
              <a:ext cx="2765563" cy="0"/>
            </a:xfrm>
            <a:prstGeom prst="line">
              <a:avLst/>
            </a:prstGeom>
            <a:ln w="1905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6" name="Group 115"/>
            <p:cNvGrpSpPr/>
            <p:nvPr/>
          </p:nvGrpSpPr>
          <p:grpSpPr>
            <a:xfrm>
              <a:off x="4564546" y="3300620"/>
              <a:ext cx="186359" cy="1871041"/>
              <a:chOff x="2390775" y="3248025"/>
              <a:chExt cx="238125" cy="2466975"/>
            </a:xfrm>
          </p:grpSpPr>
          <p:cxnSp>
            <p:nvCxnSpPr>
              <p:cNvPr id="117" name="Straight Connector 116"/>
              <p:cNvCxnSpPr/>
              <p:nvPr/>
            </p:nvCxnSpPr>
            <p:spPr>
              <a:xfrm flipH="1">
                <a:off x="2390775" y="3248025"/>
                <a:ext cx="228600" cy="0"/>
              </a:xfrm>
              <a:prstGeom prst="line">
                <a:avLst/>
              </a:prstGeom>
              <a:ln w="19050">
                <a:solidFill>
                  <a:srgbClr val="00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2628900" y="3257550"/>
                <a:ext cx="0" cy="2457450"/>
              </a:xfrm>
              <a:prstGeom prst="line">
                <a:avLst/>
              </a:prstGeom>
              <a:ln w="19050">
                <a:solidFill>
                  <a:srgbClr val="00FF00"/>
                </a:solidFill>
                <a:head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9" name="Group 118"/>
            <p:cNvGrpSpPr/>
            <p:nvPr/>
          </p:nvGrpSpPr>
          <p:grpSpPr>
            <a:xfrm>
              <a:off x="3468756" y="4098235"/>
              <a:ext cx="1274693" cy="417443"/>
              <a:chOff x="2362200" y="4267200"/>
              <a:chExt cx="1628775" cy="381000"/>
            </a:xfrm>
          </p:grpSpPr>
          <p:cxnSp>
            <p:nvCxnSpPr>
              <p:cNvPr id="120" name="Straight Connector 119"/>
              <p:cNvCxnSpPr/>
              <p:nvPr/>
            </p:nvCxnSpPr>
            <p:spPr>
              <a:xfrm>
                <a:off x="2362200" y="4648200"/>
                <a:ext cx="1628775" cy="0"/>
              </a:xfrm>
              <a:prstGeom prst="line">
                <a:avLst/>
              </a:prstGeom>
              <a:ln w="19050">
                <a:solidFill>
                  <a:srgbClr val="006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 flipV="1">
                <a:off x="2362200" y="4267200"/>
                <a:ext cx="0" cy="381000"/>
              </a:xfrm>
              <a:prstGeom prst="line">
                <a:avLst/>
              </a:prstGeom>
              <a:ln w="19050">
                <a:solidFill>
                  <a:srgbClr val="006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2" name="Freeform 131"/>
            <p:cNvSpPr/>
            <p:nvPr/>
          </p:nvSpPr>
          <p:spPr>
            <a:xfrm>
              <a:off x="2544417" y="4888396"/>
              <a:ext cx="119270" cy="178904"/>
            </a:xfrm>
            <a:custGeom>
              <a:avLst/>
              <a:gdLst>
                <a:gd name="connsiteX0" fmla="*/ 0 w 304800"/>
                <a:gd name="connsiteY0" fmla="*/ 0 h 466725"/>
                <a:gd name="connsiteX1" fmla="*/ 304800 w 304800"/>
                <a:gd name="connsiteY1" fmla="*/ 9525 h 466725"/>
                <a:gd name="connsiteX2" fmla="*/ 0 w 304800"/>
                <a:gd name="connsiteY2" fmla="*/ 466725 h 466725"/>
                <a:gd name="connsiteX3" fmla="*/ 304800 w 304800"/>
                <a:gd name="connsiteY3" fmla="*/ 466725 h 466725"/>
                <a:gd name="connsiteX4" fmla="*/ 0 w 304800"/>
                <a:gd name="connsiteY4" fmla="*/ 0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4800" h="466725">
                  <a:moveTo>
                    <a:pt x="0" y="0"/>
                  </a:moveTo>
                  <a:lnTo>
                    <a:pt x="304800" y="9525"/>
                  </a:lnTo>
                  <a:lnTo>
                    <a:pt x="0" y="466725"/>
                  </a:lnTo>
                  <a:lnTo>
                    <a:pt x="304800" y="4667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3617843" y="4903304"/>
              <a:ext cx="119270" cy="178904"/>
            </a:xfrm>
            <a:custGeom>
              <a:avLst/>
              <a:gdLst>
                <a:gd name="connsiteX0" fmla="*/ 0 w 304800"/>
                <a:gd name="connsiteY0" fmla="*/ 0 h 466725"/>
                <a:gd name="connsiteX1" fmla="*/ 304800 w 304800"/>
                <a:gd name="connsiteY1" fmla="*/ 9525 h 466725"/>
                <a:gd name="connsiteX2" fmla="*/ 0 w 304800"/>
                <a:gd name="connsiteY2" fmla="*/ 466725 h 466725"/>
                <a:gd name="connsiteX3" fmla="*/ 304800 w 304800"/>
                <a:gd name="connsiteY3" fmla="*/ 466725 h 466725"/>
                <a:gd name="connsiteX4" fmla="*/ 0 w 304800"/>
                <a:gd name="connsiteY4" fmla="*/ 0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4800" h="466725">
                  <a:moveTo>
                    <a:pt x="0" y="0"/>
                  </a:moveTo>
                  <a:lnTo>
                    <a:pt x="304800" y="9525"/>
                  </a:lnTo>
                  <a:lnTo>
                    <a:pt x="0" y="466725"/>
                  </a:lnTo>
                  <a:lnTo>
                    <a:pt x="304800" y="4667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4" name="Freeform 133"/>
            <p:cNvSpPr/>
            <p:nvPr/>
          </p:nvSpPr>
          <p:spPr>
            <a:xfrm>
              <a:off x="4691270" y="4895850"/>
              <a:ext cx="119270" cy="178904"/>
            </a:xfrm>
            <a:custGeom>
              <a:avLst/>
              <a:gdLst>
                <a:gd name="connsiteX0" fmla="*/ 0 w 304800"/>
                <a:gd name="connsiteY0" fmla="*/ 0 h 466725"/>
                <a:gd name="connsiteX1" fmla="*/ 304800 w 304800"/>
                <a:gd name="connsiteY1" fmla="*/ 9525 h 466725"/>
                <a:gd name="connsiteX2" fmla="*/ 0 w 304800"/>
                <a:gd name="connsiteY2" fmla="*/ 466725 h 466725"/>
                <a:gd name="connsiteX3" fmla="*/ 304800 w 304800"/>
                <a:gd name="connsiteY3" fmla="*/ 466725 h 466725"/>
                <a:gd name="connsiteX4" fmla="*/ 0 w 304800"/>
                <a:gd name="connsiteY4" fmla="*/ 0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4800" h="466725">
                  <a:moveTo>
                    <a:pt x="0" y="0"/>
                  </a:moveTo>
                  <a:lnTo>
                    <a:pt x="304800" y="9525"/>
                  </a:lnTo>
                  <a:lnTo>
                    <a:pt x="0" y="466725"/>
                  </a:lnTo>
                  <a:lnTo>
                    <a:pt x="304800" y="4667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5" name="Group 134"/>
            <p:cNvGrpSpPr/>
            <p:nvPr/>
          </p:nvGrpSpPr>
          <p:grpSpPr>
            <a:xfrm rot="16200000">
              <a:off x="5360952" y="3050596"/>
              <a:ext cx="459349" cy="765581"/>
              <a:chOff x="1834978" y="5185719"/>
              <a:chExt cx="586946" cy="978243"/>
            </a:xfrm>
          </p:grpSpPr>
          <p:sp>
            <p:nvSpPr>
              <p:cNvPr id="136" name="Rectangle 135"/>
              <p:cNvSpPr/>
              <p:nvPr/>
            </p:nvSpPr>
            <p:spPr>
              <a:xfrm>
                <a:off x="1834978" y="5185719"/>
                <a:ext cx="586946" cy="978243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7" name="Straight Connector 136"/>
              <p:cNvCxnSpPr/>
              <p:nvPr/>
            </p:nvCxnSpPr>
            <p:spPr>
              <a:xfrm>
                <a:off x="1834978" y="5185719"/>
                <a:ext cx="586946" cy="97824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>
              <a:xfrm flipV="1">
                <a:off x="1834978" y="5185719"/>
                <a:ext cx="586946" cy="97824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9" name="Oval 138"/>
              <p:cNvSpPr/>
              <p:nvPr/>
            </p:nvSpPr>
            <p:spPr>
              <a:xfrm>
                <a:off x="1874108" y="5303108"/>
                <a:ext cx="156519" cy="156519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" name="Oval 139"/>
              <p:cNvSpPr/>
              <p:nvPr/>
            </p:nvSpPr>
            <p:spPr>
              <a:xfrm>
                <a:off x="2226276" y="5303108"/>
                <a:ext cx="156519" cy="156519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1" name="Oval 140"/>
              <p:cNvSpPr/>
              <p:nvPr/>
            </p:nvSpPr>
            <p:spPr>
              <a:xfrm>
                <a:off x="1874108" y="5890054"/>
                <a:ext cx="156519" cy="156519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" name="Oval 141"/>
              <p:cNvSpPr/>
              <p:nvPr/>
            </p:nvSpPr>
            <p:spPr>
              <a:xfrm>
                <a:off x="2215206" y="5891856"/>
                <a:ext cx="156519" cy="156519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3" name="Group 142"/>
            <p:cNvGrpSpPr/>
            <p:nvPr/>
          </p:nvGrpSpPr>
          <p:grpSpPr>
            <a:xfrm>
              <a:off x="4676361" y="3293165"/>
              <a:ext cx="700709" cy="983974"/>
              <a:chOff x="2514600" y="3238500"/>
              <a:chExt cx="895350" cy="1257300"/>
            </a:xfrm>
          </p:grpSpPr>
          <p:cxnSp>
            <p:nvCxnSpPr>
              <p:cNvPr id="144" name="Straight Connector 143"/>
              <p:cNvCxnSpPr/>
              <p:nvPr/>
            </p:nvCxnSpPr>
            <p:spPr>
              <a:xfrm flipV="1">
                <a:off x="2514600" y="4114800"/>
                <a:ext cx="0" cy="38100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/>
              <p:cNvCxnSpPr/>
              <p:nvPr/>
            </p:nvCxnSpPr>
            <p:spPr>
              <a:xfrm>
                <a:off x="2514600" y="4495800"/>
                <a:ext cx="381000" cy="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/>
              <p:cNvCxnSpPr/>
              <p:nvPr/>
            </p:nvCxnSpPr>
            <p:spPr>
              <a:xfrm>
                <a:off x="2895600" y="3248025"/>
                <a:ext cx="514350" cy="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/>
              <p:cNvCxnSpPr/>
              <p:nvPr/>
            </p:nvCxnSpPr>
            <p:spPr>
              <a:xfrm flipV="1">
                <a:off x="2895600" y="3238500"/>
                <a:ext cx="0" cy="1257300"/>
              </a:xfrm>
              <a:prstGeom prst="line">
                <a:avLst/>
              </a:prstGeom>
              <a:ln w="19050">
                <a:solidFill>
                  <a:srgbClr val="0033CC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49" name="Straight Connector 148"/>
            <p:cNvCxnSpPr/>
            <p:nvPr/>
          </p:nvCxnSpPr>
          <p:spPr>
            <a:xfrm flipV="1">
              <a:off x="5824330" y="3576430"/>
              <a:ext cx="0" cy="1833770"/>
            </a:xfrm>
            <a:prstGeom prst="line">
              <a:avLst/>
            </a:prstGeom>
            <a:ln w="25400"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" name="Freeform 151"/>
            <p:cNvSpPr/>
            <p:nvPr/>
          </p:nvSpPr>
          <p:spPr>
            <a:xfrm>
              <a:off x="5764696" y="5015120"/>
              <a:ext cx="119270" cy="178904"/>
            </a:xfrm>
            <a:custGeom>
              <a:avLst/>
              <a:gdLst>
                <a:gd name="connsiteX0" fmla="*/ 0 w 304800"/>
                <a:gd name="connsiteY0" fmla="*/ 0 h 466725"/>
                <a:gd name="connsiteX1" fmla="*/ 304800 w 304800"/>
                <a:gd name="connsiteY1" fmla="*/ 9525 h 466725"/>
                <a:gd name="connsiteX2" fmla="*/ 0 w 304800"/>
                <a:gd name="connsiteY2" fmla="*/ 466725 h 466725"/>
                <a:gd name="connsiteX3" fmla="*/ 304800 w 304800"/>
                <a:gd name="connsiteY3" fmla="*/ 466725 h 466725"/>
                <a:gd name="connsiteX4" fmla="*/ 0 w 304800"/>
                <a:gd name="connsiteY4" fmla="*/ 0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4800" h="466725">
                  <a:moveTo>
                    <a:pt x="0" y="0"/>
                  </a:moveTo>
                  <a:lnTo>
                    <a:pt x="304800" y="9525"/>
                  </a:lnTo>
                  <a:lnTo>
                    <a:pt x="0" y="466725"/>
                  </a:lnTo>
                  <a:lnTo>
                    <a:pt x="304800" y="4667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0" name="Group 159"/>
            <p:cNvGrpSpPr/>
            <p:nvPr/>
          </p:nvGrpSpPr>
          <p:grpSpPr>
            <a:xfrm>
              <a:off x="6450496" y="3621157"/>
              <a:ext cx="238539" cy="238539"/>
              <a:chOff x="7467600" y="3962400"/>
              <a:chExt cx="533400" cy="533400"/>
            </a:xfrm>
          </p:grpSpPr>
          <p:sp>
            <p:nvSpPr>
              <p:cNvPr id="153" name="Oval 152"/>
              <p:cNvSpPr/>
              <p:nvPr/>
            </p:nvSpPr>
            <p:spPr>
              <a:xfrm>
                <a:off x="7467600" y="3962400"/>
                <a:ext cx="533400" cy="5334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55" name="Straight Connector 154"/>
              <p:cNvCxnSpPr>
                <a:stCxn id="153" idx="0"/>
                <a:endCxn id="153" idx="6"/>
              </p:cNvCxnSpPr>
              <p:nvPr/>
            </p:nvCxnSpPr>
            <p:spPr>
              <a:xfrm>
                <a:off x="7734300" y="3962400"/>
                <a:ext cx="266700" cy="2667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>
                <a:stCxn id="153" idx="4"/>
                <a:endCxn id="153" idx="6"/>
              </p:cNvCxnSpPr>
              <p:nvPr/>
            </p:nvCxnSpPr>
            <p:spPr>
              <a:xfrm flipV="1">
                <a:off x="7734300" y="4229100"/>
                <a:ext cx="266700" cy="2667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62" name="Straight Connector 161"/>
            <p:cNvCxnSpPr/>
            <p:nvPr/>
          </p:nvCxnSpPr>
          <p:spPr>
            <a:xfrm>
              <a:off x="5831785" y="4098235"/>
              <a:ext cx="1311965" cy="0"/>
            </a:xfrm>
            <a:prstGeom prst="line">
              <a:avLst/>
            </a:prstGeom>
            <a:ln w="25400">
              <a:solidFill>
                <a:srgbClr val="0033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>
              <a:stCxn id="153" idx="4"/>
            </p:cNvCxnSpPr>
            <p:nvPr/>
          </p:nvCxnSpPr>
          <p:spPr>
            <a:xfrm>
              <a:off x="6569765" y="3859696"/>
              <a:ext cx="0" cy="238539"/>
            </a:xfrm>
            <a:prstGeom prst="line">
              <a:avLst/>
            </a:prstGeom>
            <a:ln w="25400">
              <a:solidFill>
                <a:srgbClr val="0033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5" name="Picture 5" descr="C:\Users\user\AppData\Local\Microsoft\Windows\Temporary Internet Files\Content.IE5\HU1K6SO0\MC900347073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233261" y="3680791"/>
              <a:ext cx="469565" cy="742950"/>
            </a:xfrm>
            <a:prstGeom prst="rect">
              <a:avLst/>
            </a:prstGeom>
            <a:noFill/>
          </p:spPr>
        </p:pic>
        <p:cxnSp>
          <p:nvCxnSpPr>
            <p:cNvPr id="170" name="Straight Connector 169"/>
            <p:cNvCxnSpPr/>
            <p:nvPr/>
          </p:nvCxnSpPr>
          <p:spPr>
            <a:xfrm flipV="1">
              <a:off x="5362161" y="3576430"/>
              <a:ext cx="0" cy="1595230"/>
            </a:xfrm>
            <a:prstGeom prst="line">
              <a:avLst/>
            </a:prstGeom>
            <a:ln w="1905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flipV="1">
              <a:off x="5824330" y="2667000"/>
              <a:ext cx="0" cy="641074"/>
            </a:xfrm>
            <a:prstGeom prst="line">
              <a:avLst/>
            </a:prstGeom>
            <a:ln w="1905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>
              <a:off x="5816876" y="2667000"/>
              <a:ext cx="827433" cy="0"/>
            </a:xfrm>
            <a:prstGeom prst="line">
              <a:avLst/>
            </a:prstGeom>
            <a:ln w="19050">
              <a:solidFill>
                <a:srgbClr val="00FF00"/>
              </a:solidFill>
              <a:headEnd type="triangl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>
              <a:off x="1672259" y="4873487"/>
              <a:ext cx="454715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553200" y="2286000"/>
              <a:ext cx="1084602" cy="719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03" name="Group 202"/>
            <p:cNvGrpSpPr/>
            <p:nvPr/>
          </p:nvGrpSpPr>
          <p:grpSpPr>
            <a:xfrm>
              <a:off x="4572000" y="2743200"/>
              <a:ext cx="2286000" cy="1600201"/>
              <a:chOff x="4572000" y="2743200"/>
              <a:chExt cx="2286000" cy="1600201"/>
            </a:xfrm>
          </p:grpSpPr>
          <p:grpSp>
            <p:nvGrpSpPr>
              <p:cNvPr id="196" name="Group 195"/>
              <p:cNvGrpSpPr/>
              <p:nvPr/>
            </p:nvGrpSpPr>
            <p:grpSpPr>
              <a:xfrm>
                <a:off x="4572000" y="4095751"/>
                <a:ext cx="1600200" cy="247650"/>
                <a:chOff x="2362200" y="4267200"/>
                <a:chExt cx="1628775" cy="381000"/>
              </a:xfrm>
            </p:grpSpPr>
            <p:cxnSp>
              <p:nvCxnSpPr>
                <p:cNvPr id="197" name="Straight Connector 196"/>
                <p:cNvCxnSpPr/>
                <p:nvPr/>
              </p:nvCxnSpPr>
              <p:spPr>
                <a:xfrm>
                  <a:off x="2362200" y="4648200"/>
                  <a:ext cx="1628775" cy="0"/>
                </a:xfrm>
                <a:prstGeom prst="line">
                  <a:avLst/>
                </a:prstGeom>
                <a:ln w="19050">
                  <a:solidFill>
                    <a:srgbClr val="0066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8" name="Straight Connector 197"/>
                <p:cNvCxnSpPr/>
                <p:nvPr/>
              </p:nvCxnSpPr>
              <p:spPr>
                <a:xfrm flipV="1">
                  <a:off x="2362200" y="4267200"/>
                  <a:ext cx="0" cy="381000"/>
                </a:xfrm>
                <a:prstGeom prst="line">
                  <a:avLst/>
                </a:prstGeom>
                <a:ln w="19050">
                  <a:solidFill>
                    <a:srgbClr val="0066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00" name="Straight Connector 199"/>
              <p:cNvCxnSpPr/>
              <p:nvPr/>
            </p:nvCxnSpPr>
            <p:spPr>
              <a:xfrm flipV="1">
                <a:off x="6162675" y="2952750"/>
                <a:ext cx="0" cy="1381125"/>
              </a:xfrm>
              <a:prstGeom prst="line">
                <a:avLst/>
              </a:prstGeom>
              <a:ln w="19050">
                <a:solidFill>
                  <a:srgbClr val="0066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Straight Arrow Connector 201"/>
              <p:cNvCxnSpPr/>
              <p:nvPr/>
            </p:nvCxnSpPr>
            <p:spPr>
              <a:xfrm flipV="1">
                <a:off x="6172200" y="2743200"/>
                <a:ext cx="685800" cy="228600"/>
              </a:xfrm>
              <a:prstGeom prst="straightConnector1">
                <a:avLst/>
              </a:prstGeom>
              <a:ln w="19050">
                <a:solidFill>
                  <a:srgbClr val="0066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Προτερήματα </a:t>
            </a:r>
            <a:r>
              <a:rPr lang="en-US" dirty="0" smtClean="0"/>
              <a:t>MED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Θερμική μέθοδος</a:t>
            </a:r>
          </a:p>
          <a:p>
            <a:pPr lvl="1"/>
            <a:r>
              <a:rPr lang="el-GR" dirty="0" smtClean="0"/>
              <a:t>Απαιτεί κυρίως θερμική ενέργεια </a:t>
            </a:r>
          </a:p>
          <a:p>
            <a:pPr lvl="2"/>
            <a:r>
              <a:rPr lang="el-GR" dirty="0" smtClean="0"/>
              <a:t>Διαθέσιμη από τον ήλιο ή άλλη (βιομηχανική) θερμική διεργασία</a:t>
            </a:r>
          </a:p>
          <a:p>
            <a:pPr lvl="1"/>
            <a:r>
              <a:rPr lang="el-GR" dirty="0" smtClean="0"/>
              <a:t>Απαιτεί ελάχιστη ηλεκτρική ενέργεια (για δημιουργία </a:t>
            </a:r>
            <a:r>
              <a:rPr lang="el-GR" dirty="0" err="1" smtClean="0"/>
              <a:t>υπο</a:t>
            </a:r>
            <a:r>
              <a:rPr lang="el-GR" dirty="0" smtClean="0"/>
              <a:t>-πίεσης)</a:t>
            </a:r>
          </a:p>
          <a:p>
            <a:r>
              <a:rPr lang="el-GR" dirty="0" smtClean="0"/>
              <a:t>Δεν απαιτεί χημική προεργασία (χλωρίωση, κλπ) του θαλασσινού νερού</a:t>
            </a:r>
          </a:p>
          <a:p>
            <a:r>
              <a:rPr lang="el-GR" dirty="0" smtClean="0"/>
              <a:t>Χρήση (σχεδόν) όλης της διαθέσιμης θερμικής ενέργειας</a:t>
            </a:r>
          </a:p>
          <a:p>
            <a:pPr lvl="1"/>
            <a:r>
              <a:rPr lang="el-GR" dirty="0" smtClean="0"/>
              <a:t>Απόρριψη προς το περιβάλλον με ΔΤ ~ 10 </a:t>
            </a:r>
            <a:r>
              <a:rPr lang="en-US" dirty="0" smtClean="0"/>
              <a:t>C</a:t>
            </a:r>
            <a:endParaRPr lang="el-GR" dirty="0" smtClean="0"/>
          </a:p>
          <a:p>
            <a:r>
              <a:rPr lang="el-GR" dirty="0" smtClean="0"/>
              <a:t>Απλή λειτουργία, εύκολη συντήρηση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5" name="Picture 4" descr="11122010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3886200"/>
            <a:ext cx="289560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Προδιαγραφές </a:t>
            </a:r>
            <a:r>
              <a:rPr lang="en-US" dirty="0" smtClean="0"/>
              <a:t>MED</a:t>
            </a:r>
            <a:r>
              <a:rPr lang="el-GR" dirty="0" smtClean="0"/>
              <a:t>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l-GR" dirty="0" smtClean="0"/>
              <a:t>Απαιτείται η </a:t>
            </a:r>
            <a:r>
              <a:rPr lang="el-GR" b="1" dirty="0" smtClean="0"/>
              <a:t>σχεδίαση</a:t>
            </a:r>
            <a:r>
              <a:rPr lang="el-GR" dirty="0" smtClean="0"/>
              <a:t> και </a:t>
            </a:r>
            <a:r>
              <a:rPr lang="el-GR" b="1" dirty="0" smtClean="0"/>
              <a:t>κατασκευή </a:t>
            </a:r>
            <a:r>
              <a:rPr lang="el-GR" dirty="0" smtClean="0"/>
              <a:t>μονάδας θερμικής αφαλάτωσης βασισμένη στη μέθοδο πολλαπλής απόσταξης με τις παρακάτω προδιαγραφές:</a:t>
            </a:r>
          </a:p>
          <a:p>
            <a:pPr lvl="1"/>
            <a:r>
              <a:rPr lang="el-GR" dirty="0" smtClean="0"/>
              <a:t>Η μονάδα να λειτουργεί υπό ιδανικές συνθήκες με 10 </a:t>
            </a:r>
            <a:r>
              <a:rPr lang="en-US" dirty="0" smtClean="0"/>
              <a:t>kW</a:t>
            </a:r>
            <a:r>
              <a:rPr lang="el-GR" dirty="0" smtClean="0"/>
              <a:t> θερμικής ενέργειας </a:t>
            </a:r>
            <a:endParaRPr lang="en-US" dirty="0" smtClean="0"/>
          </a:p>
          <a:p>
            <a:pPr lvl="2"/>
            <a:r>
              <a:rPr lang="el-GR" dirty="0" smtClean="0"/>
              <a:t>Σχεδιασμός με 4 ή 5 στάδια</a:t>
            </a:r>
          </a:p>
          <a:p>
            <a:pPr lvl="1"/>
            <a:r>
              <a:rPr lang="el-GR" dirty="0" smtClean="0"/>
              <a:t>Η μονάδα να παράγει 1-2 λίτρα το λεπτό (</a:t>
            </a:r>
            <a:r>
              <a:rPr lang="en-US" dirty="0" smtClean="0"/>
              <a:t>~</a:t>
            </a:r>
            <a:r>
              <a:rPr lang="el-GR" dirty="0" smtClean="0"/>
              <a:t> 2,5 τόνους ανά 24 ώρες)</a:t>
            </a:r>
          </a:p>
          <a:p>
            <a:pPr lvl="1"/>
            <a:r>
              <a:rPr lang="el-GR" dirty="0" smtClean="0"/>
              <a:t>Χρήση </a:t>
            </a:r>
            <a:r>
              <a:rPr lang="el-GR" dirty="0" err="1" smtClean="0"/>
              <a:t>εναλλάκτη</a:t>
            </a:r>
            <a:r>
              <a:rPr lang="el-GR" dirty="0" smtClean="0"/>
              <a:t> θερμότητας με πλάκες (</a:t>
            </a:r>
            <a:r>
              <a:rPr lang="en-US" dirty="0" smtClean="0"/>
              <a:t>plate heat exchanger)</a:t>
            </a:r>
          </a:p>
          <a:p>
            <a:pPr lvl="2"/>
            <a:r>
              <a:rPr lang="el-GR" dirty="0" smtClean="0"/>
              <a:t>Πλάκες με επίστρωση τιτανίου για αντοχή σε θαλασσινό νερό</a:t>
            </a:r>
          </a:p>
          <a:p>
            <a:pPr lvl="1"/>
            <a:r>
              <a:rPr lang="el-GR" dirty="0" smtClean="0"/>
              <a:t>Μελέτη υλικών για αντοχή σε θαλασσινό νερό</a:t>
            </a:r>
          </a:p>
          <a:p>
            <a:pPr lvl="2"/>
            <a:r>
              <a:rPr lang="el-GR" dirty="0" smtClean="0"/>
              <a:t>Προτίμηση σε </a:t>
            </a:r>
            <a:r>
              <a:rPr lang="en-US" dirty="0" smtClean="0"/>
              <a:t>SS 316</a:t>
            </a:r>
            <a:endParaRPr lang="el-GR" dirty="0" smtClean="0"/>
          </a:p>
          <a:p>
            <a:pPr lvl="1"/>
            <a:r>
              <a:rPr lang="el-GR" dirty="0" smtClean="0"/>
              <a:t>Συνδεσμολογίες κατάλληλες για λειτουργία υπό συνθήκες κενού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Προδιαγραφές </a:t>
            </a:r>
            <a:r>
              <a:rPr lang="en-US" dirty="0" smtClean="0"/>
              <a:t>MED</a:t>
            </a:r>
            <a:r>
              <a:rPr lang="el-GR" dirty="0" smtClean="0"/>
              <a:t>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l-GR" dirty="0" smtClean="0"/>
              <a:t>Παροχή οργάνων για λήψη των παρακάτω μετρήσεων σε κάθε δοχείο:</a:t>
            </a:r>
          </a:p>
          <a:p>
            <a:pPr lvl="2"/>
            <a:r>
              <a:rPr lang="el-GR" dirty="0" smtClean="0"/>
              <a:t>Ροή θαλασσινού νερού και εκροή συμπυκνωμένου νερού</a:t>
            </a:r>
          </a:p>
          <a:p>
            <a:pPr lvl="2"/>
            <a:r>
              <a:rPr lang="el-GR" dirty="0" smtClean="0"/>
              <a:t>Θερμοκρασία εισόδου θαλασσινού νερού, εξόδου συμπυκνωμένου νερού και θερμοκρασία σταδίου</a:t>
            </a:r>
          </a:p>
          <a:p>
            <a:pPr lvl="2"/>
            <a:r>
              <a:rPr lang="el-GR" dirty="0" smtClean="0"/>
              <a:t>Πίεση σταδίου</a:t>
            </a:r>
          </a:p>
          <a:p>
            <a:pPr lvl="2"/>
            <a:r>
              <a:rPr lang="el-GR" dirty="0" smtClean="0"/>
              <a:t>Ύψος στάθμης νερού (συνεχόμενα) στο στάδιο</a:t>
            </a:r>
          </a:p>
          <a:p>
            <a:pPr lvl="1"/>
            <a:r>
              <a:rPr lang="el-GR" dirty="0" smtClean="0"/>
              <a:t>Αντλίες</a:t>
            </a:r>
          </a:p>
          <a:p>
            <a:pPr lvl="2"/>
            <a:r>
              <a:rPr lang="el-GR" dirty="0" smtClean="0"/>
              <a:t>Κενού</a:t>
            </a:r>
          </a:p>
          <a:p>
            <a:pPr lvl="2"/>
            <a:r>
              <a:rPr lang="el-GR" dirty="0" smtClean="0"/>
              <a:t>Εκκένωσης συμπυκνωμένου θαλασσινού νερού</a:t>
            </a:r>
          </a:p>
          <a:p>
            <a:pPr lvl="2"/>
            <a:r>
              <a:rPr lang="el-GR" dirty="0" smtClean="0"/>
              <a:t>Εκκένωσης αποσταγμένου νερού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2" cstate="print"/>
          <a:srcRect b="8434"/>
          <a:stretch>
            <a:fillRect/>
          </a:stretch>
        </p:blipFill>
        <p:spPr bwMode="auto">
          <a:xfrm>
            <a:off x="6629400" y="3352800"/>
            <a:ext cx="20574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Αφαλάτωση από τον ήλιο (</a:t>
            </a:r>
            <a:r>
              <a:rPr lang="en-US" dirty="0" smtClean="0"/>
              <a:t>PV-RO</a:t>
            </a:r>
            <a:r>
              <a:rPr lang="el-GR" dirty="0" smtClean="0"/>
              <a:t>)</a:t>
            </a:r>
            <a:endParaRPr lang="en-US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Χρήση </a:t>
            </a:r>
            <a:r>
              <a:rPr lang="el-GR" dirty="0" err="1" smtClean="0"/>
              <a:t>φωτοβολταϊκών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Σε συνεργασία με το </a:t>
            </a:r>
            <a:r>
              <a:rPr lang="en-US" dirty="0" err="1" smtClean="0"/>
              <a:t>Fraunhofer</a:t>
            </a:r>
            <a:r>
              <a:rPr lang="en-US" dirty="0" smtClean="0"/>
              <a:t> Institute for Solar Energy, Freiburg</a:t>
            </a:r>
            <a:r>
              <a:rPr lang="el-GR" dirty="0" smtClean="0"/>
              <a:t> Γερμανίας</a:t>
            </a:r>
          </a:p>
          <a:p>
            <a:pPr lvl="1"/>
            <a:r>
              <a:rPr lang="el-GR" dirty="0" smtClean="0"/>
              <a:t>Μονάδα αφαλάτωσης αντίστροφης όσμωσης (</a:t>
            </a:r>
            <a:r>
              <a:rPr lang="en-US" dirty="0" smtClean="0"/>
              <a:t>RO)</a:t>
            </a:r>
            <a:endParaRPr lang="el-GR" dirty="0" smtClean="0"/>
          </a:p>
          <a:p>
            <a:pPr lvl="1"/>
            <a:r>
              <a:rPr lang="el-GR" dirty="0" smtClean="0"/>
              <a:t>Ηλεκτροδότηση από </a:t>
            </a:r>
            <a:r>
              <a:rPr lang="el-GR" dirty="0" err="1" smtClean="0"/>
              <a:t>φωτοβολταϊκά</a:t>
            </a:r>
            <a:endParaRPr lang="el-GR" dirty="0" smtClean="0"/>
          </a:p>
          <a:p>
            <a:r>
              <a:rPr lang="el-GR" dirty="0" smtClean="0"/>
              <a:t>Σε πειραματικό στάδιο στο </a:t>
            </a:r>
            <a:r>
              <a:rPr lang="el-GR" dirty="0" err="1" smtClean="0"/>
              <a:t>Πεντάκωμο</a:t>
            </a:r>
            <a:endParaRPr lang="el-GR" dirty="0" smtClean="0"/>
          </a:p>
          <a:p>
            <a:r>
              <a:rPr lang="el-GR" dirty="0" smtClean="0"/>
              <a:t>Παραγωγή 5 τόνων / ημέρα</a:t>
            </a:r>
          </a:p>
          <a:p>
            <a:pPr lvl="1"/>
            <a:r>
              <a:rPr lang="el-GR" dirty="0" smtClean="0"/>
              <a:t>Για ξενοδοχεία ή και κατοικίες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3074" name="Picture 2" descr="C:\Users\user\Documents\AMB work\Pentakomo\site photos\20120111 - Panoramic\Pentakomo Panoramic 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856" y="4267200"/>
            <a:ext cx="8548344" cy="13825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PV-RO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Τα </a:t>
            </a:r>
            <a:r>
              <a:rPr lang="el-GR" dirty="0" err="1" smtClean="0"/>
              <a:t>φωτοβολταϊκά</a:t>
            </a:r>
            <a:r>
              <a:rPr lang="el-GR" dirty="0" smtClean="0"/>
              <a:t>:</a:t>
            </a:r>
          </a:p>
          <a:p>
            <a:pPr lvl="1"/>
            <a:r>
              <a:rPr lang="el-GR" dirty="0" smtClean="0"/>
              <a:t>~80 </a:t>
            </a:r>
            <a:r>
              <a:rPr lang="en-US" dirty="0" smtClean="0"/>
              <a:t>m</a:t>
            </a:r>
            <a:r>
              <a:rPr lang="el-GR" baseline="30000" dirty="0" smtClean="0"/>
              <a:t>2</a:t>
            </a:r>
            <a:r>
              <a:rPr lang="el-GR" dirty="0" smtClean="0"/>
              <a:t> επιφάνειας</a:t>
            </a:r>
          </a:p>
          <a:p>
            <a:pPr lvl="1"/>
            <a:r>
              <a:rPr lang="el-GR" dirty="0" smtClean="0"/>
              <a:t>8</a:t>
            </a:r>
            <a:r>
              <a:rPr lang="en-US" dirty="0" smtClean="0"/>
              <a:t> </a:t>
            </a:r>
            <a:r>
              <a:rPr lang="el-GR" dirty="0" smtClean="0"/>
              <a:t>–</a:t>
            </a:r>
            <a:r>
              <a:rPr lang="en-US" dirty="0" smtClean="0"/>
              <a:t> </a:t>
            </a:r>
            <a:r>
              <a:rPr lang="el-GR" dirty="0" smtClean="0"/>
              <a:t>10 </a:t>
            </a:r>
            <a:r>
              <a:rPr lang="en-US" dirty="0" err="1" smtClean="0"/>
              <a:t>kWpv</a:t>
            </a:r>
            <a:endParaRPr lang="en-US" dirty="0" smtClean="0"/>
          </a:p>
          <a:p>
            <a:endParaRPr lang="en-US" dirty="0" smtClean="0"/>
          </a:p>
          <a:p>
            <a:r>
              <a:rPr lang="el-GR" dirty="0" smtClean="0"/>
              <a:t>Η αφαλάτωση:</a:t>
            </a:r>
          </a:p>
          <a:p>
            <a:pPr lvl="1"/>
            <a:r>
              <a:rPr lang="el-GR" dirty="0" smtClean="0"/>
              <a:t>Τρία στάδια με μεμβράνες</a:t>
            </a:r>
          </a:p>
          <a:p>
            <a:pPr lvl="1"/>
            <a:r>
              <a:rPr lang="el-GR" dirty="0" smtClean="0"/>
              <a:t>Αυτόματο στάδιο καθαρισμού </a:t>
            </a:r>
            <a:br>
              <a:rPr lang="el-GR" dirty="0" smtClean="0"/>
            </a:br>
            <a:r>
              <a:rPr lang="el-GR" dirty="0" smtClean="0"/>
              <a:t>για τις μεμβράνες</a:t>
            </a:r>
          </a:p>
          <a:p>
            <a:pPr lvl="1"/>
            <a:r>
              <a:rPr lang="el-GR" dirty="0" smtClean="0"/>
              <a:t>Αυτόνομη λειτουργία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l="15157" t="30319" r="10426" b="16931"/>
          <a:stretch>
            <a:fillRect/>
          </a:stretch>
        </p:blipFill>
        <p:spPr bwMode="auto">
          <a:xfrm>
            <a:off x="5029200" y="1447800"/>
            <a:ext cx="3276600" cy="1741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3505200"/>
            <a:ext cx="3279870" cy="276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8" name="Group 7"/>
          <p:cNvGrpSpPr/>
          <p:nvPr/>
        </p:nvGrpSpPr>
        <p:grpSpPr>
          <a:xfrm>
            <a:off x="914400" y="4724400"/>
            <a:ext cx="3200400" cy="1371600"/>
            <a:chOff x="1371600" y="2774625"/>
            <a:chExt cx="4876800" cy="2126559"/>
          </a:xfrm>
        </p:grpSpPr>
        <p:sp>
          <p:nvSpPr>
            <p:cNvPr id="9" name="Freeform 8"/>
            <p:cNvSpPr/>
            <p:nvPr/>
          </p:nvSpPr>
          <p:spPr>
            <a:xfrm>
              <a:off x="4069080" y="3273552"/>
              <a:ext cx="969264" cy="1627632"/>
            </a:xfrm>
            <a:custGeom>
              <a:avLst/>
              <a:gdLst>
                <a:gd name="connsiteX0" fmla="*/ 731520 w 969264"/>
                <a:gd name="connsiteY0" fmla="*/ 109728 h 1627632"/>
                <a:gd name="connsiteX1" fmla="*/ 731520 w 969264"/>
                <a:gd name="connsiteY1" fmla="*/ 1371600 h 1627632"/>
                <a:gd name="connsiteX2" fmla="*/ 283464 w 969264"/>
                <a:gd name="connsiteY2" fmla="*/ 1371600 h 1627632"/>
                <a:gd name="connsiteX3" fmla="*/ 274320 w 969264"/>
                <a:gd name="connsiteY3" fmla="*/ 164592 h 1627632"/>
                <a:gd name="connsiteX4" fmla="*/ 173736 w 969264"/>
                <a:gd name="connsiteY4" fmla="*/ 219456 h 1627632"/>
                <a:gd name="connsiteX5" fmla="*/ 82296 w 969264"/>
                <a:gd name="connsiteY5" fmla="*/ 256032 h 1627632"/>
                <a:gd name="connsiteX6" fmla="*/ 27432 w 969264"/>
                <a:gd name="connsiteY6" fmla="*/ 521208 h 1627632"/>
                <a:gd name="connsiteX7" fmla="*/ 54864 w 969264"/>
                <a:gd name="connsiteY7" fmla="*/ 731520 h 1627632"/>
                <a:gd name="connsiteX8" fmla="*/ 0 w 969264"/>
                <a:gd name="connsiteY8" fmla="*/ 978408 h 1627632"/>
                <a:gd name="connsiteX9" fmla="*/ 45720 w 969264"/>
                <a:gd name="connsiteY9" fmla="*/ 1216152 h 1627632"/>
                <a:gd name="connsiteX10" fmla="*/ 9144 w 969264"/>
                <a:gd name="connsiteY10" fmla="*/ 1453896 h 1627632"/>
                <a:gd name="connsiteX11" fmla="*/ 201168 w 969264"/>
                <a:gd name="connsiteY11" fmla="*/ 1627632 h 1627632"/>
                <a:gd name="connsiteX12" fmla="*/ 502920 w 969264"/>
                <a:gd name="connsiteY12" fmla="*/ 1572768 h 1627632"/>
                <a:gd name="connsiteX13" fmla="*/ 786384 w 969264"/>
                <a:gd name="connsiteY13" fmla="*/ 1609344 h 1627632"/>
                <a:gd name="connsiteX14" fmla="*/ 969264 w 969264"/>
                <a:gd name="connsiteY14" fmla="*/ 1426464 h 1627632"/>
                <a:gd name="connsiteX15" fmla="*/ 914400 w 969264"/>
                <a:gd name="connsiteY15" fmla="*/ 1152144 h 1627632"/>
                <a:gd name="connsiteX16" fmla="*/ 960120 w 969264"/>
                <a:gd name="connsiteY16" fmla="*/ 896112 h 1627632"/>
                <a:gd name="connsiteX17" fmla="*/ 886968 w 969264"/>
                <a:gd name="connsiteY17" fmla="*/ 621792 h 1627632"/>
                <a:gd name="connsiteX18" fmla="*/ 950976 w 969264"/>
                <a:gd name="connsiteY18" fmla="*/ 301752 h 1627632"/>
                <a:gd name="connsiteX19" fmla="*/ 896112 w 969264"/>
                <a:gd name="connsiteY19" fmla="*/ 0 h 1627632"/>
                <a:gd name="connsiteX20" fmla="*/ 813816 w 969264"/>
                <a:gd name="connsiteY20" fmla="*/ 82296 h 1627632"/>
                <a:gd name="connsiteX21" fmla="*/ 731520 w 969264"/>
                <a:gd name="connsiteY21" fmla="*/ 109728 h 1627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69264" h="1627632">
                  <a:moveTo>
                    <a:pt x="731520" y="109728"/>
                  </a:moveTo>
                  <a:lnTo>
                    <a:pt x="731520" y="1371600"/>
                  </a:lnTo>
                  <a:lnTo>
                    <a:pt x="283464" y="1371600"/>
                  </a:lnTo>
                  <a:lnTo>
                    <a:pt x="274320" y="164592"/>
                  </a:lnTo>
                  <a:lnTo>
                    <a:pt x="173736" y="219456"/>
                  </a:lnTo>
                  <a:lnTo>
                    <a:pt x="82296" y="256032"/>
                  </a:lnTo>
                  <a:lnTo>
                    <a:pt x="27432" y="521208"/>
                  </a:lnTo>
                  <a:lnTo>
                    <a:pt x="54864" y="731520"/>
                  </a:lnTo>
                  <a:lnTo>
                    <a:pt x="0" y="978408"/>
                  </a:lnTo>
                  <a:lnTo>
                    <a:pt x="45720" y="1216152"/>
                  </a:lnTo>
                  <a:lnTo>
                    <a:pt x="9144" y="1453896"/>
                  </a:lnTo>
                  <a:lnTo>
                    <a:pt x="201168" y="1627632"/>
                  </a:lnTo>
                  <a:lnTo>
                    <a:pt x="502920" y="1572768"/>
                  </a:lnTo>
                  <a:lnTo>
                    <a:pt x="786384" y="1609344"/>
                  </a:lnTo>
                  <a:lnTo>
                    <a:pt x="969264" y="1426464"/>
                  </a:lnTo>
                  <a:lnTo>
                    <a:pt x="914400" y="1152144"/>
                  </a:lnTo>
                  <a:lnTo>
                    <a:pt x="960120" y="896112"/>
                  </a:lnTo>
                  <a:lnTo>
                    <a:pt x="886968" y="621792"/>
                  </a:lnTo>
                  <a:lnTo>
                    <a:pt x="950976" y="301752"/>
                  </a:lnTo>
                  <a:lnTo>
                    <a:pt x="896112" y="0"/>
                  </a:lnTo>
                  <a:lnTo>
                    <a:pt x="813816" y="82296"/>
                  </a:lnTo>
                  <a:lnTo>
                    <a:pt x="731520" y="109728"/>
                  </a:lnTo>
                  <a:close/>
                </a:path>
              </a:pathLst>
            </a:custGeom>
            <a:blipFill>
              <a:blip r:embed="rId4" cstate="print"/>
              <a:tile tx="0" ty="0" sx="100000" sy="100000" flip="none" algn="tl"/>
            </a:blip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450592" y="3170690"/>
              <a:ext cx="3090672" cy="934966"/>
            </a:xfrm>
            <a:custGeom>
              <a:avLst/>
              <a:gdLst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783080 w 3090672"/>
                <a:gd name="connsiteY23" fmla="*/ 422902 h 934966"/>
                <a:gd name="connsiteX24" fmla="*/ 1847088 w 3090672"/>
                <a:gd name="connsiteY24" fmla="*/ 404614 h 934966"/>
                <a:gd name="connsiteX25" fmla="*/ 1938528 w 3090672"/>
                <a:gd name="connsiteY25" fmla="*/ 377182 h 934966"/>
                <a:gd name="connsiteX26" fmla="*/ 2322576 w 3090672"/>
                <a:gd name="connsiteY26" fmla="*/ 358894 h 934966"/>
                <a:gd name="connsiteX27" fmla="*/ 2395728 w 3090672"/>
                <a:gd name="connsiteY27" fmla="*/ 331462 h 934966"/>
                <a:gd name="connsiteX28" fmla="*/ 2432304 w 3090672"/>
                <a:gd name="connsiteY28" fmla="*/ 304030 h 934966"/>
                <a:gd name="connsiteX29" fmla="*/ 2459736 w 3090672"/>
                <a:gd name="connsiteY29" fmla="*/ 294886 h 934966"/>
                <a:gd name="connsiteX30" fmla="*/ 2532888 w 3090672"/>
                <a:gd name="connsiteY30" fmla="*/ 267454 h 934966"/>
                <a:gd name="connsiteX31" fmla="*/ 2569464 w 3090672"/>
                <a:gd name="connsiteY31" fmla="*/ 230878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783080 w 3090672"/>
                <a:gd name="connsiteY23" fmla="*/ 422902 h 934966"/>
                <a:gd name="connsiteX24" fmla="*/ 1847088 w 3090672"/>
                <a:gd name="connsiteY24" fmla="*/ 404614 h 934966"/>
                <a:gd name="connsiteX25" fmla="*/ 1892808 w 3090672"/>
                <a:gd name="connsiteY25" fmla="*/ 258310 h 934966"/>
                <a:gd name="connsiteX26" fmla="*/ 2322576 w 3090672"/>
                <a:gd name="connsiteY26" fmla="*/ 358894 h 934966"/>
                <a:gd name="connsiteX27" fmla="*/ 2395728 w 3090672"/>
                <a:gd name="connsiteY27" fmla="*/ 331462 h 934966"/>
                <a:gd name="connsiteX28" fmla="*/ 2432304 w 3090672"/>
                <a:gd name="connsiteY28" fmla="*/ 304030 h 934966"/>
                <a:gd name="connsiteX29" fmla="*/ 2459736 w 3090672"/>
                <a:gd name="connsiteY29" fmla="*/ 294886 h 934966"/>
                <a:gd name="connsiteX30" fmla="*/ 2532888 w 3090672"/>
                <a:gd name="connsiteY30" fmla="*/ 267454 h 934966"/>
                <a:gd name="connsiteX31" fmla="*/ 2569464 w 3090672"/>
                <a:gd name="connsiteY31" fmla="*/ 230878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783080 w 3090672"/>
                <a:gd name="connsiteY23" fmla="*/ 422902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322576 w 3090672"/>
                <a:gd name="connsiteY26" fmla="*/ 358894 h 934966"/>
                <a:gd name="connsiteX27" fmla="*/ 2395728 w 3090672"/>
                <a:gd name="connsiteY27" fmla="*/ 331462 h 934966"/>
                <a:gd name="connsiteX28" fmla="*/ 2432304 w 3090672"/>
                <a:gd name="connsiteY28" fmla="*/ 304030 h 934966"/>
                <a:gd name="connsiteX29" fmla="*/ 2459736 w 3090672"/>
                <a:gd name="connsiteY29" fmla="*/ 294886 h 934966"/>
                <a:gd name="connsiteX30" fmla="*/ 2532888 w 3090672"/>
                <a:gd name="connsiteY30" fmla="*/ 267454 h 934966"/>
                <a:gd name="connsiteX31" fmla="*/ 2569464 w 3090672"/>
                <a:gd name="connsiteY31" fmla="*/ 230878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6642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322576 w 3090672"/>
                <a:gd name="connsiteY26" fmla="*/ 358894 h 934966"/>
                <a:gd name="connsiteX27" fmla="*/ 2395728 w 3090672"/>
                <a:gd name="connsiteY27" fmla="*/ 331462 h 934966"/>
                <a:gd name="connsiteX28" fmla="*/ 2432304 w 3090672"/>
                <a:gd name="connsiteY28" fmla="*/ 304030 h 934966"/>
                <a:gd name="connsiteX29" fmla="*/ 2459736 w 3090672"/>
                <a:gd name="connsiteY29" fmla="*/ 294886 h 934966"/>
                <a:gd name="connsiteX30" fmla="*/ 2532888 w 3090672"/>
                <a:gd name="connsiteY30" fmla="*/ 267454 h 934966"/>
                <a:gd name="connsiteX31" fmla="*/ 2569464 w 3090672"/>
                <a:gd name="connsiteY31" fmla="*/ 230878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322576 w 3090672"/>
                <a:gd name="connsiteY26" fmla="*/ 358894 h 934966"/>
                <a:gd name="connsiteX27" fmla="*/ 2395728 w 3090672"/>
                <a:gd name="connsiteY27" fmla="*/ 331462 h 934966"/>
                <a:gd name="connsiteX28" fmla="*/ 2432304 w 3090672"/>
                <a:gd name="connsiteY28" fmla="*/ 304030 h 934966"/>
                <a:gd name="connsiteX29" fmla="*/ 2459736 w 3090672"/>
                <a:gd name="connsiteY29" fmla="*/ 294886 h 934966"/>
                <a:gd name="connsiteX30" fmla="*/ 2532888 w 3090672"/>
                <a:gd name="connsiteY30" fmla="*/ 267454 h 934966"/>
                <a:gd name="connsiteX31" fmla="*/ 2569464 w 3090672"/>
                <a:gd name="connsiteY31" fmla="*/ 230878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395728 w 3090672"/>
                <a:gd name="connsiteY27" fmla="*/ 331462 h 934966"/>
                <a:gd name="connsiteX28" fmla="*/ 2432304 w 3090672"/>
                <a:gd name="connsiteY28" fmla="*/ 304030 h 934966"/>
                <a:gd name="connsiteX29" fmla="*/ 2459736 w 3090672"/>
                <a:gd name="connsiteY29" fmla="*/ 294886 h 934966"/>
                <a:gd name="connsiteX30" fmla="*/ 2532888 w 3090672"/>
                <a:gd name="connsiteY30" fmla="*/ 267454 h 934966"/>
                <a:gd name="connsiteX31" fmla="*/ 2569464 w 3090672"/>
                <a:gd name="connsiteY31" fmla="*/ 230878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432304 w 3090672"/>
                <a:gd name="connsiteY28" fmla="*/ 304030 h 934966"/>
                <a:gd name="connsiteX29" fmla="*/ 2459736 w 3090672"/>
                <a:gd name="connsiteY29" fmla="*/ 294886 h 934966"/>
                <a:gd name="connsiteX30" fmla="*/ 2532888 w 3090672"/>
                <a:gd name="connsiteY30" fmla="*/ 267454 h 934966"/>
                <a:gd name="connsiteX31" fmla="*/ 2569464 w 3090672"/>
                <a:gd name="connsiteY31" fmla="*/ 230878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432304 w 3090672"/>
                <a:gd name="connsiteY28" fmla="*/ 304030 h 934966"/>
                <a:gd name="connsiteX29" fmla="*/ 2502408 w 3090672"/>
                <a:gd name="connsiteY29" fmla="*/ 105910 h 934966"/>
                <a:gd name="connsiteX30" fmla="*/ 2532888 w 3090672"/>
                <a:gd name="connsiteY30" fmla="*/ 267454 h 934966"/>
                <a:gd name="connsiteX31" fmla="*/ 2569464 w 3090672"/>
                <a:gd name="connsiteY31" fmla="*/ 230878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502408 w 3090672"/>
                <a:gd name="connsiteY28" fmla="*/ 105910 h 934966"/>
                <a:gd name="connsiteX29" fmla="*/ 2502408 w 3090672"/>
                <a:gd name="connsiteY29" fmla="*/ 105910 h 934966"/>
                <a:gd name="connsiteX30" fmla="*/ 2532888 w 3090672"/>
                <a:gd name="connsiteY30" fmla="*/ 267454 h 934966"/>
                <a:gd name="connsiteX31" fmla="*/ 2569464 w 3090672"/>
                <a:gd name="connsiteY31" fmla="*/ 230878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502408 w 3090672"/>
                <a:gd name="connsiteY28" fmla="*/ 105910 h 934966"/>
                <a:gd name="connsiteX29" fmla="*/ 2502408 w 3090672"/>
                <a:gd name="connsiteY29" fmla="*/ 105910 h 934966"/>
                <a:gd name="connsiteX30" fmla="*/ 2532888 w 3090672"/>
                <a:gd name="connsiteY30" fmla="*/ 267454 h 934966"/>
                <a:gd name="connsiteX31" fmla="*/ 2654808 w 3090672"/>
                <a:gd name="connsiteY31" fmla="*/ 105910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502408 w 3090672"/>
                <a:gd name="connsiteY28" fmla="*/ 1059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654808 w 3090672"/>
                <a:gd name="connsiteY31" fmla="*/ 105910 h 934966"/>
                <a:gd name="connsiteX32" fmla="*/ 2633472 w 3090672"/>
                <a:gd name="connsiteY32" fmla="*/ 194302 h 934966"/>
                <a:gd name="connsiteX33" fmla="*/ 2679192 w 3090672"/>
                <a:gd name="connsiteY33" fmla="*/ 185158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502408 w 3090672"/>
                <a:gd name="connsiteY28" fmla="*/ 1059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654808 w 3090672"/>
                <a:gd name="connsiteY31" fmla="*/ 105910 h 934966"/>
                <a:gd name="connsiteX32" fmla="*/ 2633472 w 3090672"/>
                <a:gd name="connsiteY32" fmla="*/ 194302 h 934966"/>
                <a:gd name="connsiteX33" fmla="*/ 2731008 w 3090672"/>
                <a:gd name="connsiteY33" fmla="*/ 105910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502408 w 3090672"/>
                <a:gd name="connsiteY28" fmla="*/ 1059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654808 w 3090672"/>
                <a:gd name="connsiteY31" fmla="*/ 105910 h 934966"/>
                <a:gd name="connsiteX32" fmla="*/ 2654808 w 3090672"/>
                <a:gd name="connsiteY32" fmla="*/ 105910 h 934966"/>
                <a:gd name="connsiteX33" fmla="*/ 2731008 w 3090672"/>
                <a:gd name="connsiteY33" fmla="*/ 105910 h 934966"/>
                <a:gd name="connsiteX34" fmla="*/ 2743200 w 3090672"/>
                <a:gd name="connsiteY34" fmla="*/ 148582 h 934966"/>
                <a:gd name="connsiteX35" fmla="*/ 2779776 w 3090672"/>
                <a:gd name="connsiteY35" fmla="*/ 139438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65369 h 965369"/>
                <a:gd name="connsiteX1" fmla="*/ 27432 w 3090672"/>
                <a:gd name="connsiteY1" fmla="*/ 956225 h 965369"/>
                <a:gd name="connsiteX2" fmla="*/ 155448 w 3090672"/>
                <a:gd name="connsiteY2" fmla="*/ 937937 h 965369"/>
                <a:gd name="connsiteX3" fmla="*/ 237744 w 3090672"/>
                <a:gd name="connsiteY3" fmla="*/ 883073 h 965369"/>
                <a:gd name="connsiteX4" fmla="*/ 292608 w 3090672"/>
                <a:gd name="connsiteY4" fmla="*/ 864785 h 965369"/>
                <a:gd name="connsiteX5" fmla="*/ 347472 w 3090672"/>
                <a:gd name="connsiteY5" fmla="*/ 837353 h 965369"/>
                <a:gd name="connsiteX6" fmla="*/ 374904 w 3090672"/>
                <a:gd name="connsiteY6" fmla="*/ 819065 h 965369"/>
                <a:gd name="connsiteX7" fmla="*/ 576072 w 3090672"/>
                <a:gd name="connsiteY7" fmla="*/ 800777 h 965369"/>
                <a:gd name="connsiteX8" fmla="*/ 630936 w 3090672"/>
                <a:gd name="connsiteY8" fmla="*/ 782489 h 965369"/>
                <a:gd name="connsiteX9" fmla="*/ 722376 w 3090672"/>
                <a:gd name="connsiteY9" fmla="*/ 727625 h 965369"/>
                <a:gd name="connsiteX10" fmla="*/ 813816 w 3090672"/>
                <a:gd name="connsiteY10" fmla="*/ 700193 h 965369"/>
                <a:gd name="connsiteX11" fmla="*/ 886968 w 3090672"/>
                <a:gd name="connsiteY11" fmla="*/ 681905 h 965369"/>
                <a:gd name="connsiteX12" fmla="*/ 914400 w 3090672"/>
                <a:gd name="connsiteY12" fmla="*/ 663617 h 965369"/>
                <a:gd name="connsiteX13" fmla="*/ 950976 w 3090672"/>
                <a:gd name="connsiteY13" fmla="*/ 617897 h 965369"/>
                <a:gd name="connsiteX14" fmla="*/ 1005840 w 3090672"/>
                <a:gd name="connsiteY14" fmla="*/ 599609 h 965369"/>
                <a:gd name="connsiteX15" fmla="*/ 1060704 w 3090672"/>
                <a:gd name="connsiteY15" fmla="*/ 581321 h 965369"/>
                <a:gd name="connsiteX16" fmla="*/ 1115568 w 3090672"/>
                <a:gd name="connsiteY16" fmla="*/ 563033 h 965369"/>
                <a:gd name="connsiteX17" fmla="*/ 1143000 w 3090672"/>
                <a:gd name="connsiteY17" fmla="*/ 553889 h 965369"/>
                <a:gd name="connsiteX18" fmla="*/ 1207008 w 3090672"/>
                <a:gd name="connsiteY18" fmla="*/ 544745 h 965369"/>
                <a:gd name="connsiteX19" fmla="*/ 1307592 w 3090672"/>
                <a:gd name="connsiteY19" fmla="*/ 517313 h 965369"/>
                <a:gd name="connsiteX20" fmla="*/ 1335024 w 3090672"/>
                <a:gd name="connsiteY20" fmla="*/ 499025 h 965369"/>
                <a:gd name="connsiteX21" fmla="*/ 1499616 w 3090672"/>
                <a:gd name="connsiteY21" fmla="*/ 480737 h 965369"/>
                <a:gd name="connsiteX22" fmla="*/ 1673352 w 3090672"/>
                <a:gd name="connsiteY22" fmla="*/ 471593 h 965369"/>
                <a:gd name="connsiteX23" fmla="*/ 1588008 w 3090672"/>
                <a:gd name="connsiteY23" fmla="*/ 441113 h 965369"/>
                <a:gd name="connsiteX24" fmla="*/ 1740408 w 3090672"/>
                <a:gd name="connsiteY24" fmla="*/ 364913 h 965369"/>
                <a:gd name="connsiteX25" fmla="*/ 1892808 w 3090672"/>
                <a:gd name="connsiteY25" fmla="*/ 288713 h 965369"/>
                <a:gd name="connsiteX26" fmla="*/ 2197608 w 3090672"/>
                <a:gd name="connsiteY26" fmla="*/ 288713 h 965369"/>
                <a:gd name="connsiteX27" fmla="*/ 2426208 w 3090672"/>
                <a:gd name="connsiteY27" fmla="*/ 212513 h 965369"/>
                <a:gd name="connsiteX28" fmla="*/ 2502408 w 3090672"/>
                <a:gd name="connsiteY28" fmla="*/ 136313 h 965369"/>
                <a:gd name="connsiteX29" fmla="*/ 2502408 w 3090672"/>
                <a:gd name="connsiteY29" fmla="*/ 136313 h 965369"/>
                <a:gd name="connsiteX30" fmla="*/ 2502408 w 3090672"/>
                <a:gd name="connsiteY30" fmla="*/ 136313 h 965369"/>
                <a:gd name="connsiteX31" fmla="*/ 2654808 w 3090672"/>
                <a:gd name="connsiteY31" fmla="*/ 136313 h 965369"/>
                <a:gd name="connsiteX32" fmla="*/ 2654808 w 3090672"/>
                <a:gd name="connsiteY32" fmla="*/ 136313 h 965369"/>
                <a:gd name="connsiteX33" fmla="*/ 2731008 w 3090672"/>
                <a:gd name="connsiteY33" fmla="*/ 136313 h 965369"/>
                <a:gd name="connsiteX34" fmla="*/ 2743200 w 3090672"/>
                <a:gd name="connsiteY34" fmla="*/ 178985 h 965369"/>
                <a:gd name="connsiteX35" fmla="*/ 2807208 w 3090672"/>
                <a:gd name="connsiteY35" fmla="*/ 60113 h 965369"/>
                <a:gd name="connsiteX36" fmla="*/ 2871216 w 3090672"/>
                <a:gd name="connsiteY36" fmla="*/ 114977 h 965369"/>
                <a:gd name="connsiteX37" fmla="*/ 2953512 w 3090672"/>
                <a:gd name="connsiteY37" fmla="*/ 60113 h 965369"/>
                <a:gd name="connsiteX38" fmla="*/ 3008376 w 3090672"/>
                <a:gd name="connsiteY38" fmla="*/ 32681 h 965369"/>
                <a:gd name="connsiteX39" fmla="*/ 3090672 w 3090672"/>
                <a:gd name="connsiteY39" fmla="*/ 32681 h 965369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502408 w 3090672"/>
                <a:gd name="connsiteY28" fmla="*/ 1059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654808 w 3090672"/>
                <a:gd name="connsiteY31" fmla="*/ 105910 h 934966"/>
                <a:gd name="connsiteX32" fmla="*/ 2654808 w 3090672"/>
                <a:gd name="connsiteY32" fmla="*/ 105910 h 934966"/>
                <a:gd name="connsiteX33" fmla="*/ 2731008 w 3090672"/>
                <a:gd name="connsiteY33" fmla="*/ 105910 h 934966"/>
                <a:gd name="connsiteX34" fmla="*/ 2743200 w 3090672"/>
                <a:gd name="connsiteY34" fmla="*/ 148582 h 934966"/>
                <a:gd name="connsiteX35" fmla="*/ 2807208 w 3090672"/>
                <a:gd name="connsiteY35" fmla="*/ 105911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673352 w 3090672"/>
                <a:gd name="connsiteY22" fmla="*/ 44119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502408 w 3090672"/>
                <a:gd name="connsiteY28" fmla="*/ 1059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654808 w 3090672"/>
                <a:gd name="connsiteY31" fmla="*/ 105910 h 934966"/>
                <a:gd name="connsiteX32" fmla="*/ 2654808 w 3090672"/>
                <a:gd name="connsiteY32" fmla="*/ 105910 h 934966"/>
                <a:gd name="connsiteX33" fmla="*/ 2731008 w 3090672"/>
                <a:gd name="connsiteY33" fmla="*/ 105910 h 934966"/>
                <a:gd name="connsiteX34" fmla="*/ 2731008 w 3090672"/>
                <a:gd name="connsiteY34" fmla="*/ 105910 h 934966"/>
                <a:gd name="connsiteX35" fmla="*/ 2807208 w 3090672"/>
                <a:gd name="connsiteY35" fmla="*/ 105911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118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502408 w 3090672"/>
                <a:gd name="connsiteY28" fmla="*/ 1059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654808 w 3090672"/>
                <a:gd name="connsiteY31" fmla="*/ 105910 h 934966"/>
                <a:gd name="connsiteX32" fmla="*/ 2654808 w 3090672"/>
                <a:gd name="connsiteY32" fmla="*/ 105910 h 934966"/>
                <a:gd name="connsiteX33" fmla="*/ 2731008 w 3090672"/>
                <a:gd name="connsiteY33" fmla="*/ 105910 h 934966"/>
                <a:gd name="connsiteX34" fmla="*/ 2731008 w 3090672"/>
                <a:gd name="connsiteY34" fmla="*/ 105910 h 934966"/>
                <a:gd name="connsiteX35" fmla="*/ 2807208 w 3090672"/>
                <a:gd name="connsiteY35" fmla="*/ 105911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880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92808 w 3090672"/>
                <a:gd name="connsiteY25" fmla="*/ 258310 h 934966"/>
                <a:gd name="connsiteX26" fmla="*/ 2197608 w 3090672"/>
                <a:gd name="connsiteY26" fmla="*/ 258310 h 934966"/>
                <a:gd name="connsiteX27" fmla="*/ 2426208 w 3090672"/>
                <a:gd name="connsiteY27" fmla="*/ 182110 h 934966"/>
                <a:gd name="connsiteX28" fmla="*/ 2502408 w 3090672"/>
                <a:gd name="connsiteY28" fmla="*/ 1059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654808 w 3090672"/>
                <a:gd name="connsiteY31" fmla="*/ 105910 h 934966"/>
                <a:gd name="connsiteX32" fmla="*/ 2654808 w 3090672"/>
                <a:gd name="connsiteY32" fmla="*/ 105910 h 934966"/>
                <a:gd name="connsiteX33" fmla="*/ 2731008 w 3090672"/>
                <a:gd name="connsiteY33" fmla="*/ 105910 h 934966"/>
                <a:gd name="connsiteX34" fmla="*/ 2731008 w 3090672"/>
                <a:gd name="connsiteY34" fmla="*/ 105910 h 934966"/>
                <a:gd name="connsiteX35" fmla="*/ 2807208 w 3090672"/>
                <a:gd name="connsiteY35" fmla="*/ 105911 h 934966"/>
                <a:gd name="connsiteX36" fmla="*/ 2871216 w 3090672"/>
                <a:gd name="connsiteY36" fmla="*/ 84574 h 934966"/>
                <a:gd name="connsiteX37" fmla="*/ 2953512 w 3090672"/>
                <a:gd name="connsiteY37" fmla="*/ 29710 h 934966"/>
                <a:gd name="connsiteX38" fmla="*/ 3008376 w 3090672"/>
                <a:gd name="connsiteY38" fmla="*/ 2278 h 934966"/>
                <a:gd name="connsiteX39" fmla="*/ 3090672 w 3090672"/>
                <a:gd name="connsiteY39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880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04416 w 3090672"/>
                <a:gd name="connsiteY25" fmla="*/ 313174 h 934966"/>
                <a:gd name="connsiteX26" fmla="*/ 1892808 w 3090672"/>
                <a:gd name="connsiteY26" fmla="*/ 258310 h 934966"/>
                <a:gd name="connsiteX27" fmla="*/ 2197608 w 3090672"/>
                <a:gd name="connsiteY27" fmla="*/ 258310 h 934966"/>
                <a:gd name="connsiteX28" fmla="*/ 2426208 w 3090672"/>
                <a:gd name="connsiteY28" fmla="*/ 1821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502408 w 3090672"/>
                <a:gd name="connsiteY31" fmla="*/ 105910 h 934966"/>
                <a:gd name="connsiteX32" fmla="*/ 2654808 w 3090672"/>
                <a:gd name="connsiteY32" fmla="*/ 105910 h 934966"/>
                <a:gd name="connsiteX33" fmla="*/ 2654808 w 3090672"/>
                <a:gd name="connsiteY33" fmla="*/ 105910 h 934966"/>
                <a:gd name="connsiteX34" fmla="*/ 2731008 w 3090672"/>
                <a:gd name="connsiteY34" fmla="*/ 105910 h 934966"/>
                <a:gd name="connsiteX35" fmla="*/ 2731008 w 3090672"/>
                <a:gd name="connsiteY35" fmla="*/ 105910 h 934966"/>
                <a:gd name="connsiteX36" fmla="*/ 2807208 w 3090672"/>
                <a:gd name="connsiteY36" fmla="*/ 105911 h 934966"/>
                <a:gd name="connsiteX37" fmla="*/ 2871216 w 3090672"/>
                <a:gd name="connsiteY37" fmla="*/ 84574 h 934966"/>
                <a:gd name="connsiteX38" fmla="*/ 2953512 w 3090672"/>
                <a:gd name="connsiteY38" fmla="*/ 29710 h 934966"/>
                <a:gd name="connsiteX39" fmla="*/ 3008376 w 3090672"/>
                <a:gd name="connsiteY39" fmla="*/ 2278 h 934966"/>
                <a:gd name="connsiteX40" fmla="*/ 3090672 w 3090672"/>
                <a:gd name="connsiteY40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880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04416 w 3090672"/>
                <a:gd name="connsiteY25" fmla="*/ 313174 h 934966"/>
                <a:gd name="connsiteX26" fmla="*/ 1892808 w 3090672"/>
                <a:gd name="connsiteY26" fmla="*/ 258310 h 934966"/>
                <a:gd name="connsiteX27" fmla="*/ 2197608 w 3090672"/>
                <a:gd name="connsiteY27" fmla="*/ 258310 h 934966"/>
                <a:gd name="connsiteX28" fmla="*/ 2426208 w 3090672"/>
                <a:gd name="connsiteY28" fmla="*/ 1821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502408 w 3090672"/>
                <a:gd name="connsiteY31" fmla="*/ 105910 h 934966"/>
                <a:gd name="connsiteX32" fmla="*/ 2654808 w 3090672"/>
                <a:gd name="connsiteY32" fmla="*/ 105910 h 934966"/>
                <a:gd name="connsiteX33" fmla="*/ 2654808 w 3090672"/>
                <a:gd name="connsiteY33" fmla="*/ 105910 h 934966"/>
                <a:gd name="connsiteX34" fmla="*/ 2731008 w 3090672"/>
                <a:gd name="connsiteY34" fmla="*/ 105910 h 934966"/>
                <a:gd name="connsiteX35" fmla="*/ 2731008 w 3090672"/>
                <a:gd name="connsiteY35" fmla="*/ 105910 h 934966"/>
                <a:gd name="connsiteX36" fmla="*/ 2807208 w 3090672"/>
                <a:gd name="connsiteY36" fmla="*/ 105910 h 934966"/>
                <a:gd name="connsiteX37" fmla="*/ 2871216 w 3090672"/>
                <a:gd name="connsiteY37" fmla="*/ 84574 h 934966"/>
                <a:gd name="connsiteX38" fmla="*/ 2953512 w 3090672"/>
                <a:gd name="connsiteY38" fmla="*/ 29710 h 934966"/>
                <a:gd name="connsiteX39" fmla="*/ 3008376 w 3090672"/>
                <a:gd name="connsiteY39" fmla="*/ 2278 h 934966"/>
                <a:gd name="connsiteX40" fmla="*/ 3090672 w 3090672"/>
                <a:gd name="connsiteY40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880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04416 w 3090672"/>
                <a:gd name="connsiteY25" fmla="*/ 313174 h 934966"/>
                <a:gd name="connsiteX26" fmla="*/ 1892808 w 3090672"/>
                <a:gd name="connsiteY26" fmla="*/ 258310 h 934966"/>
                <a:gd name="connsiteX27" fmla="*/ 2197608 w 3090672"/>
                <a:gd name="connsiteY27" fmla="*/ 258310 h 934966"/>
                <a:gd name="connsiteX28" fmla="*/ 2426208 w 3090672"/>
                <a:gd name="connsiteY28" fmla="*/ 1821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502408 w 3090672"/>
                <a:gd name="connsiteY31" fmla="*/ 105910 h 934966"/>
                <a:gd name="connsiteX32" fmla="*/ 2654808 w 3090672"/>
                <a:gd name="connsiteY32" fmla="*/ 105910 h 934966"/>
                <a:gd name="connsiteX33" fmla="*/ 2654808 w 3090672"/>
                <a:gd name="connsiteY33" fmla="*/ 105910 h 934966"/>
                <a:gd name="connsiteX34" fmla="*/ 2731008 w 3090672"/>
                <a:gd name="connsiteY34" fmla="*/ 105910 h 934966"/>
                <a:gd name="connsiteX35" fmla="*/ 2731008 w 3090672"/>
                <a:gd name="connsiteY35" fmla="*/ 105910 h 934966"/>
                <a:gd name="connsiteX36" fmla="*/ 2807208 w 3090672"/>
                <a:gd name="connsiteY36" fmla="*/ 105910 h 934966"/>
                <a:gd name="connsiteX37" fmla="*/ 2883408 w 3090672"/>
                <a:gd name="connsiteY37" fmla="*/ 105910 h 934966"/>
                <a:gd name="connsiteX38" fmla="*/ 2953512 w 3090672"/>
                <a:gd name="connsiteY38" fmla="*/ 29710 h 934966"/>
                <a:gd name="connsiteX39" fmla="*/ 3008376 w 3090672"/>
                <a:gd name="connsiteY39" fmla="*/ 2278 h 934966"/>
                <a:gd name="connsiteX40" fmla="*/ 3090672 w 3090672"/>
                <a:gd name="connsiteY40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880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04416 w 3090672"/>
                <a:gd name="connsiteY25" fmla="*/ 313174 h 934966"/>
                <a:gd name="connsiteX26" fmla="*/ 1892808 w 3090672"/>
                <a:gd name="connsiteY26" fmla="*/ 258310 h 934966"/>
                <a:gd name="connsiteX27" fmla="*/ 2197608 w 3090672"/>
                <a:gd name="connsiteY27" fmla="*/ 258310 h 934966"/>
                <a:gd name="connsiteX28" fmla="*/ 2426208 w 3090672"/>
                <a:gd name="connsiteY28" fmla="*/ 1821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502408 w 3090672"/>
                <a:gd name="connsiteY31" fmla="*/ 105910 h 934966"/>
                <a:gd name="connsiteX32" fmla="*/ 2654808 w 3090672"/>
                <a:gd name="connsiteY32" fmla="*/ 105910 h 934966"/>
                <a:gd name="connsiteX33" fmla="*/ 2654808 w 3090672"/>
                <a:gd name="connsiteY33" fmla="*/ 105910 h 934966"/>
                <a:gd name="connsiteX34" fmla="*/ 2731008 w 3090672"/>
                <a:gd name="connsiteY34" fmla="*/ 105910 h 934966"/>
                <a:gd name="connsiteX35" fmla="*/ 2731008 w 3090672"/>
                <a:gd name="connsiteY35" fmla="*/ 105910 h 934966"/>
                <a:gd name="connsiteX36" fmla="*/ 2731008 w 3090672"/>
                <a:gd name="connsiteY36" fmla="*/ 105910 h 934966"/>
                <a:gd name="connsiteX37" fmla="*/ 2883408 w 3090672"/>
                <a:gd name="connsiteY37" fmla="*/ 105910 h 934966"/>
                <a:gd name="connsiteX38" fmla="*/ 2953512 w 3090672"/>
                <a:gd name="connsiteY38" fmla="*/ 29710 h 934966"/>
                <a:gd name="connsiteX39" fmla="*/ 3008376 w 3090672"/>
                <a:gd name="connsiteY39" fmla="*/ 2278 h 934966"/>
                <a:gd name="connsiteX40" fmla="*/ 3090672 w 3090672"/>
                <a:gd name="connsiteY40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880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04416 w 3090672"/>
                <a:gd name="connsiteY25" fmla="*/ 313174 h 934966"/>
                <a:gd name="connsiteX26" fmla="*/ 1892808 w 3090672"/>
                <a:gd name="connsiteY26" fmla="*/ 258310 h 934966"/>
                <a:gd name="connsiteX27" fmla="*/ 2197608 w 3090672"/>
                <a:gd name="connsiteY27" fmla="*/ 258310 h 934966"/>
                <a:gd name="connsiteX28" fmla="*/ 2426208 w 3090672"/>
                <a:gd name="connsiteY28" fmla="*/ 1821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502408 w 3090672"/>
                <a:gd name="connsiteY31" fmla="*/ 105910 h 934966"/>
                <a:gd name="connsiteX32" fmla="*/ 2654808 w 3090672"/>
                <a:gd name="connsiteY32" fmla="*/ 105910 h 934966"/>
                <a:gd name="connsiteX33" fmla="*/ 2654808 w 3090672"/>
                <a:gd name="connsiteY33" fmla="*/ 105910 h 934966"/>
                <a:gd name="connsiteX34" fmla="*/ 2731008 w 3090672"/>
                <a:gd name="connsiteY34" fmla="*/ 105910 h 934966"/>
                <a:gd name="connsiteX35" fmla="*/ 2731008 w 3090672"/>
                <a:gd name="connsiteY35" fmla="*/ 105910 h 934966"/>
                <a:gd name="connsiteX36" fmla="*/ 2731008 w 3090672"/>
                <a:gd name="connsiteY36" fmla="*/ 105910 h 934966"/>
                <a:gd name="connsiteX37" fmla="*/ 2807208 w 3090672"/>
                <a:gd name="connsiteY37" fmla="*/ 105910 h 934966"/>
                <a:gd name="connsiteX38" fmla="*/ 2883408 w 3090672"/>
                <a:gd name="connsiteY38" fmla="*/ 105910 h 934966"/>
                <a:gd name="connsiteX39" fmla="*/ 2953512 w 3090672"/>
                <a:gd name="connsiteY39" fmla="*/ 29710 h 934966"/>
                <a:gd name="connsiteX40" fmla="*/ 3008376 w 3090672"/>
                <a:gd name="connsiteY40" fmla="*/ 2278 h 934966"/>
                <a:gd name="connsiteX41" fmla="*/ 3090672 w 3090672"/>
                <a:gd name="connsiteY41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880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04416 w 3090672"/>
                <a:gd name="connsiteY25" fmla="*/ 313174 h 934966"/>
                <a:gd name="connsiteX26" fmla="*/ 1892808 w 3090672"/>
                <a:gd name="connsiteY26" fmla="*/ 258310 h 934966"/>
                <a:gd name="connsiteX27" fmla="*/ 2197608 w 3090672"/>
                <a:gd name="connsiteY27" fmla="*/ 258310 h 934966"/>
                <a:gd name="connsiteX28" fmla="*/ 2426208 w 3090672"/>
                <a:gd name="connsiteY28" fmla="*/ 1821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502408 w 3090672"/>
                <a:gd name="connsiteY31" fmla="*/ 105910 h 934966"/>
                <a:gd name="connsiteX32" fmla="*/ 2654808 w 3090672"/>
                <a:gd name="connsiteY32" fmla="*/ 105910 h 934966"/>
                <a:gd name="connsiteX33" fmla="*/ 2654808 w 3090672"/>
                <a:gd name="connsiteY33" fmla="*/ 105910 h 934966"/>
                <a:gd name="connsiteX34" fmla="*/ 2731008 w 3090672"/>
                <a:gd name="connsiteY34" fmla="*/ 105910 h 934966"/>
                <a:gd name="connsiteX35" fmla="*/ 2731008 w 3090672"/>
                <a:gd name="connsiteY35" fmla="*/ 105910 h 934966"/>
                <a:gd name="connsiteX36" fmla="*/ 2731008 w 3090672"/>
                <a:gd name="connsiteY36" fmla="*/ 105910 h 934966"/>
                <a:gd name="connsiteX37" fmla="*/ 2807208 w 3090672"/>
                <a:gd name="connsiteY37" fmla="*/ 105910 h 934966"/>
                <a:gd name="connsiteX38" fmla="*/ 2883408 w 3090672"/>
                <a:gd name="connsiteY38" fmla="*/ 105910 h 934966"/>
                <a:gd name="connsiteX39" fmla="*/ 2953512 w 3090672"/>
                <a:gd name="connsiteY39" fmla="*/ 29710 h 934966"/>
                <a:gd name="connsiteX40" fmla="*/ 3008376 w 3090672"/>
                <a:gd name="connsiteY40" fmla="*/ 2278 h 934966"/>
                <a:gd name="connsiteX41" fmla="*/ 3090672 w 3090672"/>
                <a:gd name="connsiteY41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880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04416 w 3090672"/>
                <a:gd name="connsiteY25" fmla="*/ 313174 h 934966"/>
                <a:gd name="connsiteX26" fmla="*/ 1892808 w 3090672"/>
                <a:gd name="connsiteY26" fmla="*/ 258310 h 934966"/>
                <a:gd name="connsiteX27" fmla="*/ 2197608 w 3090672"/>
                <a:gd name="connsiteY27" fmla="*/ 258310 h 934966"/>
                <a:gd name="connsiteX28" fmla="*/ 2426208 w 3090672"/>
                <a:gd name="connsiteY28" fmla="*/ 182110 h 934966"/>
                <a:gd name="connsiteX29" fmla="*/ 2502408 w 3090672"/>
                <a:gd name="connsiteY29" fmla="*/ 105910 h 934966"/>
                <a:gd name="connsiteX30" fmla="*/ 2502408 w 3090672"/>
                <a:gd name="connsiteY30" fmla="*/ 105910 h 934966"/>
                <a:gd name="connsiteX31" fmla="*/ 2502408 w 3090672"/>
                <a:gd name="connsiteY31" fmla="*/ 105910 h 934966"/>
                <a:gd name="connsiteX32" fmla="*/ 2654808 w 3090672"/>
                <a:gd name="connsiteY32" fmla="*/ 105910 h 934966"/>
                <a:gd name="connsiteX33" fmla="*/ 2654808 w 3090672"/>
                <a:gd name="connsiteY33" fmla="*/ 105910 h 934966"/>
                <a:gd name="connsiteX34" fmla="*/ 2731008 w 3090672"/>
                <a:gd name="connsiteY34" fmla="*/ 105910 h 934966"/>
                <a:gd name="connsiteX35" fmla="*/ 2731008 w 3090672"/>
                <a:gd name="connsiteY35" fmla="*/ 105910 h 934966"/>
                <a:gd name="connsiteX36" fmla="*/ 2731008 w 3090672"/>
                <a:gd name="connsiteY36" fmla="*/ 105910 h 934966"/>
                <a:gd name="connsiteX37" fmla="*/ 2807208 w 3090672"/>
                <a:gd name="connsiteY37" fmla="*/ 105910 h 934966"/>
                <a:gd name="connsiteX38" fmla="*/ 2878531 w 3090672"/>
                <a:gd name="connsiteY38" fmla="*/ 77259 h 934966"/>
                <a:gd name="connsiteX39" fmla="*/ 2953512 w 3090672"/>
                <a:gd name="connsiteY39" fmla="*/ 29710 h 934966"/>
                <a:gd name="connsiteX40" fmla="*/ 3008376 w 3090672"/>
                <a:gd name="connsiteY40" fmla="*/ 2278 h 934966"/>
                <a:gd name="connsiteX41" fmla="*/ 3090672 w 3090672"/>
                <a:gd name="connsiteY41" fmla="*/ 2278 h 934966"/>
                <a:gd name="connsiteX0" fmla="*/ 0 w 3090672"/>
                <a:gd name="connsiteY0" fmla="*/ 934966 h 934966"/>
                <a:gd name="connsiteX1" fmla="*/ 27432 w 3090672"/>
                <a:gd name="connsiteY1" fmla="*/ 925822 h 934966"/>
                <a:gd name="connsiteX2" fmla="*/ 155448 w 3090672"/>
                <a:gd name="connsiteY2" fmla="*/ 907534 h 934966"/>
                <a:gd name="connsiteX3" fmla="*/ 237744 w 3090672"/>
                <a:gd name="connsiteY3" fmla="*/ 852670 h 934966"/>
                <a:gd name="connsiteX4" fmla="*/ 292608 w 3090672"/>
                <a:gd name="connsiteY4" fmla="*/ 834382 h 934966"/>
                <a:gd name="connsiteX5" fmla="*/ 347472 w 3090672"/>
                <a:gd name="connsiteY5" fmla="*/ 806950 h 934966"/>
                <a:gd name="connsiteX6" fmla="*/ 374904 w 3090672"/>
                <a:gd name="connsiteY6" fmla="*/ 788662 h 934966"/>
                <a:gd name="connsiteX7" fmla="*/ 576072 w 3090672"/>
                <a:gd name="connsiteY7" fmla="*/ 770374 h 934966"/>
                <a:gd name="connsiteX8" fmla="*/ 630936 w 3090672"/>
                <a:gd name="connsiteY8" fmla="*/ 752086 h 934966"/>
                <a:gd name="connsiteX9" fmla="*/ 722376 w 3090672"/>
                <a:gd name="connsiteY9" fmla="*/ 697222 h 934966"/>
                <a:gd name="connsiteX10" fmla="*/ 813816 w 3090672"/>
                <a:gd name="connsiteY10" fmla="*/ 669790 h 934966"/>
                <a:gd name="connsiteX11" fmla="*/ 886968 w 3090672"/>
                <a:gd name="connsiteY11" fmla="*/ 651502 h 934966"/>
                <a:gd name="connsiteX12" fmla="*/ 914400 w 3090672"/>
                <a:gd name="connsiteY12" fmla="*/ 633214 h 934966"/>
                <a:gd name="connsiteX13" fmla="*/ 950976 w 3090672"/>
                <a:gd name="connsiteY13" fmla="*/ 587494 h 934966"/>
                <a:gd name="connsiteX14" fmla="*/ 1005840 w 3090672"/>
                <a:gd name="connsiteY14" fmla="*/ 569206 h 934966"/>
                <a:gd name="connsiteX15" fmla="*/ 1060704 w 3090672"/>
                <a:gd name="connsiteY15" fmla="*/ 550918 h 934966"/>
                <a:gd name="connsiteX16" fmla="*/ 1115568 w 3090672"/>
                <a:gd name="connsiteY16" fmla="*/ 532630 h 934966"/>
                <a:gd name="connsiteX17" fmla="*/ 1143000 w 3090672"/>
                <a:gd name="connsiteY17" fmla="*/ 523486 h 934966"/>
                <a:gd name="connsiteX18" fmla="*/ 1207008 w 3090672"/>
                <a:gd name="connsiteY18" fmla="*/ 514342 h 934966"/>
                <a:gd name="connsiteX19" fmla="*/ 1307592 w 3090672"/>
                <a:gd name="connsiteY19" fmla="*/ 486910 h 934966"/>
                <a:gd name="connsiteX20" fmla="*/ 1335024 w 3090672"/>
                <a:gd name="connsiteY20" fmla="*/ 468622 h 934966"/>
                <a:gd name="connsiteX21" fmla="*/ 1499616 w 3090672"/>
                <a:gd name="connsiteY21" fmla="*/ 450334 h 934966"/>
                <a:gd name="connsiteX22" fmla="*/ 1588008 w 3090672"/>
                <a:gd name="connsiteY22" fmla="*/ 410710 h 934966"/>
                <a:gd name="connsiteX23" fmla="*/ 1588008 w 3090672"/>
                <a:gd name="connsiteY23" fmla="*/ 410710 h 934966"/>
                <a:gd name="connsiteX24" fmla="*/ 1740408 w 3090672"/>
                <a:gd name="connsiteY24" fmla="*/ 334510 h 934966"/>
                <a:gd name="connsiteX25" fmla="*/ 1804416 w 3090672"/>
                <a:gd name="connsiteY25" fmla="*/ 313174 h 934966"/>
                <a:gd name="connsiteX26" fmla="*/ 1855622 w 3090672"/>
                <a:gd name="connsiteY26" fmla="*/ 287571 h 934966"/>
                <a:gd name="connsiteX27" fmla="*/ 1892808 w 3090672"/>
                <a:gd name="connsiteY27" fmla="*/ 258310 h 934966"/>
                <a:gd name="connsiteX28" fmla="*/ 2197608 w 3090672"/>
                <a:gd name="connsiteY28" fmla="*/ 258310 h 934966"/>
                <a:gd name="connsiteX29" fmla="*/ 2426208 w 3090672"/>
                <a:gd name="connsiteY29" fmla="*/ 182110 h 934966"/>
                <a:gd name="connsiteX30" fmla="*/ 2502408 w 3090672"/>
                <a:gd name="connsiteY30" fmla="*/ 105910 h 934966"/>
                <a:gd name="connsiteX31" fmla="*/ 2502408 w 3090672"/>
                <a:gd name="connsiteY31" fmla="*/ 105910 h 934966"/>
                <a:gd name="connsiteX32" fmla="*/ 2502408 w 3090672"/>
                <a:gd name="connsiteY32" fmla="*/ 105910 h 934966"/>
                <a:gd name="connsiteX33" fmla="*/ 2654808 w 3090672"/>
                <a:gd name="connsiteY33" fmla="*/ 105910 h 934966"/>
                <a:gd name="connsiteX34" fmla="*/ 2654808 w 3090672"/>
                <a:gd name="connsiteY34" fmla="*/ 105910 h 934966"/>
                <a:gd name="connsiteX35" fmla="*/ 2731008 w 3090672"/>
                <a:gd name="connsiteY35" fmla="*/ 105910 h 934966"/>
                <a:gd name="connsiteX36" fmla="*/ 2731008 w 3090672"/>
                <a:gd name="connsiteY36" fmla="*/ 105910 h 934966"/>
                <a:gd name="connsiteX37" fmla="*/ 2731008 w 3090672"/>
                <a:gd name="connsiteY37" fmla="*/ 105910 h 934966"/>
                <a:gd name="connsiteX38" fmla="*/ 2807208 w 3090672"/>
                <a:gd name="connsiteY38" fmla="*/ 105910 h 934966"/>
                <a:gd name="connsiteX39" fmla="*/ 2878531 w 3090672"/>
                <a:gd name="connsiteY39" fmla="*/ 77259 h 934966"/>
                <a:gd name="connsiteX40" fmla="*/ 2953512 w 3090672"/>
                <a:gd name="connsiteY40" fmla="*/ 29710 h 934966"/>
                <a:gd name="connsiteX41" fmla="*/ 3008376 w 3090672"/>
                <a:gd name="connsiteY41" fmla="*/ 2278 h 934966"/>
                <a:gd name="connsiteX42" fmla="*/ 3090672 w 3090672"/>
                <a:gd name="connsiteY42" fmla="*/ 2278 h 934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3090672" h="934966">
                  <a:moveTo>
                    <a:pt x="0" y="934966"/>
                  </a:moveTo>
                  <a:cubicBezTo>
                    <a:pt x="9144" y="931918"/>
                    <a:pt x="18081" y="928160"/>
                    <a:pt x="27432" y="925822"/>
                  </a:cubicBezTo>
                  <a:cubicBezTo>
                    <a:pt x="74014" y="914176"/>
                    <a:pt x="104239" y="913224"/>
                    <a:pt x="155448" y="907534"/>
                  </a:cubicBezTo>
                  <a:lnTo>
                    <a:pt x="237744" y="852670"/>
                  </a:lnTo>
                  <a:cubicBezTo>
                    <a:pt x="253784" y="841977"/>
                    <a:pt x="292608" y="834382"/>
                    <a:pt x="292608" y="834382"/>
                  </a:cubicBezTo>
                  <a:cubicBezTo>
                    <a:pt x="371224" y="781971"/>
                    <a:pt x="271756" y="844808"/>
                    <a:pt x="347472" y="806950"/>
                  </a:cubicBezTo>
                  <a:cubicBezTo>
                    <a:pt x="357302" y="802035"/>
                    <a:pt x="364378" y="791820"/>
                    <a:pt x="374904" y="788662"/>
                  </a:cubicBezTo>
                  <a:cubicBezTo>
                    <a:pt x="410616" y="777948"/>
                    <a:pt x="574003" y="770512"/>
                    <a:pt x="576072" y="770374"/>
                  </a:cubicBezTo>
                  <a:cubicBezTo>
                    <a:pt x="594360" y="764278"/>
                    <a:pt x="614896" y="762779"/>
                    <a:pt x="630936" y="752086"/>
                  </a:cubicBezTo>
                  <a:cubicBezTo>
                    <a:pt x="663138" y="730618"/>
                    <a:pt x="687229" y="711281"/>
                    <a:pt x="722376" y="697222"/>
                  </a:cubicBezTo>
                  <a:cubicBezTo>
                    <a:pt x="776701" y="675492"/>
                    <a:pt x="766662" y="683263"/>
                    <a:pt x="813816" y="669790"/>
                  </a:cubicBezTo>
                  <a:cubicBezTo>
                    <a:pt x="879424" y="651045"/>
                    <a:pt x="794015" y="670093"/>
                    <a:pt x="886968" y="651502"/>
                  </a:cubicBezTo>
                  <a:cubicBezTo>
                    <a:pt x="896112" y="645406"/>
                    <a:pt x="907535" y="641796"/>
                    <a:pt x="914400" y="633214"/>
                  </a:cubicBezTo>
                  <a:cubicBezTo>
                    <a:pt x="945856" y="593894"/>
                    <a:pt x="894047" y="612796"/>
                    <a:pt x="950976" y="587494"/>
                  </a:cubicBezTo>
                  <a:cubicBezTo>
                    <a:pt x="968592" y="579665"/>
                    <a:pt x="987552" y="575302"/>
                    <a:pt x="1005840" y="569206"/>
                  </a:cubicBezTo>
                  <a:lnTo>
                    <a:pt x="1060704" y="550918"/>
                  </a:lnTo>
                  <a:lnTo>
                    <a:pt x="1115568" y="532630"/>
                  </a:lnTo>
                  <a:cubicBezTo>
                    <a:pt x="1124712" y="529582"/>
                    <a:pt x="1133458" y="524849"/>
                    <a:pt x="1143000" y="523486"/>
                  </a:cubicBezTo>
                  <a:cubicBezTo>
                    <a:pt x="1164336" y="520438"/>
                    <a:pt x="1185874" y="518569"/>
                    <a:pt x="1207008" y="514342"/>
                  </a:cubicBezTo>
                  <a:cubicBezTo>
                    <a:pt x="1258572" y="504029"/>
                    <a:pt x="1268180" y="500047"/>
                    <a:pt x="1307592" y="486910"/>
                  </a:cubicBezTo>
                  <a:cubicBezTo>
                    <a:pt x="1316736" y="480814"/>
                    <a:pt x="1325194" y="473537"/>
                    <a:pt x="1335024" y="468622"/>
                  </a:cubicBezTo>
                  <a:cubicBezTo>
                    <a:pt x="1378592" y="446838"/>
                    <a:pt x="1482784" y="451324"/>
                    <a:pt x="1499616" y="450334"/>
                  </a:cubicBezTo>
                  <a:lnTo>
                    <a:pt x="1588008" y="410710"/>
                  </a:lnTo>
                  <a:lnTo>
                    <a:pt x="1588008" y="410710"/>
                  </a:lnTo>
                  <a:cubicBezTo>
                    <a:pt x="1627313" y="403564"/>
                    <a:pt x="1706132" y="344303"/>
                    <a:pt x="1740408" y="334510"/>
                  </a:cubicBezTo>
                  <a:cubicBezTo>
                    <a:pt x="1779930" y="313682"/>
                    <a:pt x="1779016" y="325874"/>
                    <a:pt x="1804416" y="313174"/>
                  </a:cubicBezTo>
                  <a:cubicBezTo>
                    <a:pt x="1822196" y="301998"/>
                    <a:pt x="1840890" y="296715"/>
                    <a:pt x="1855622" y="287571"/>
                  </a:cubicBezTo>
                  <a:cubicBezTo>
                    <a:pt x="1870354" y="278427"/>
                    <a:pt x="1834388" y="259834"/>
                    <a:pt x="1892808" y="258310"/>
                  </a:cubicBezTo>
                  <a:cubicBezTo>
                    <a:pt x="2014392" y="217782"/>
                    <a:pt x="2069592" y="264406"/>
                    <a:pt x="2197608" y="258310"/>
                  </a:cubicBezTo>
                  <a:cubicBezTo>
                    <a:pt x="2232713" y="249534"/>
                    <a:pt x="2394330" y="202034"/>
                    <a:pt x="2426208" y="182110"/>
                  </a:cubicBezTo>
                  <a:cubicBezTo>
                    <a:pt x="2439131" y="174033"/>
                    <a:pt x="2489176" y="113471"/>
                    <a:pt x="2502408" y="105910"/>
                  </a:cubicBezTo>
                  <a:lnTo>
                    <a:pt x="2502408" y="105910"/>
                  </a:lnTo>
                  <a:lnTo>
                    <a:pt x="2502408" y="105910"/>
                  </a:lnTo>
                  <a:cubicBezTo>
                    <a:pt x="2514600" y="93718"/>
                    <a:pt x="2641717" y="117131"/>
                    <a:pt x="2654808" y="105910"/>
                  </a:cubicBezTo>
                  <a:lnTo>
                    <a:pt x="2654808" y="105910"/>
                  </a:lnTo>
                  <a:cubicBezTo>
                    <a:pt x="2669552" y="100995"/>
                    <a:pt x="2715768" y="108958"/>
                    <a:pt x="2731008" y="105910"/>
                  </a:cubicBezTo>
                  <a:lnTo>
                    <a:pt x="2731008" y="105910"/>
                  </a:lnTo>
                  <a:lnTo>
                    <a:pt x="2731008" y="105910"/>
                  </a:lnTo>
                  <a:cubicBezTo>
                    <a:pt x="2744013" y="111498"/>
                    <a:pt x="2782621" y="110685"/>
                    <a:pt x="2807208" y="105910"/>
                  </a:cubicBezTo>
                  <a:cubicBezTo>
                    <a:pt x="2831795" y="101135"/>
                    <a:pt x="2854452" y="95547"/>
                    <a:pt x="2878531" y="77259"/>
                  </a:cubicBezTo>
                  <a:cubicBezTo>
                    <a:pt x="2906489" y="59785"/>
                    <a:pt x="2926080" y="47998"/>
                    <a:pt x="2953512" y="29710"/>
                  </a:cubicBezTo>
                  <a:cubicBezTo>
                    <a:pt x="2970465" y="18408"/>
                    <a:pt x="2986743" y="4081"/>
                    <a:pt x="3008376" y="2278"/>
                  </a:cubicBezTo>
                  <a:cubicBezTo>
                    <a:pt x="3035713" y="0"/>
                    <a:pt x="3063240" y="2278"/>
                    <a:pt x="3090672" y="2278"/>
                  </a:cubicBezTo>
                </a:path>
              </a:pathLst>
            </a:cu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Isosceles Triangle 10"/>
            <p:cNvSpPr/>
            <p:nvPr/>
          </p:nvSpPr>
          <p:spPr>
            <a:xfrm rot="10800000">
              <a:off x="2057400" y="3507931"/>
              <a:ext cx="152400" cy="131380"/>
            </a:xfrm>
            <a:prstGeom prst="triangl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1828800" y="37338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2057400" y="37338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2286000" y="37338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1944624" y="38100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173224" y="38100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078736" y="3886200"/>
              <a:ext cx="152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38"/>
            <p:cNvGrpSpPr/>
            <p:nvPr/>
          </p:nvGrpSpPr>
          <p:grpSpPr>
            <a:xfrm>
              <a:off x="4419600" y="4114800"/>
              <a:ext cx="304800" cy="304800"/>
              <a:chOff x="5334000" y="3810000"/>
              <a:chExt cx="533400" cy="533400"/>
            </a:xfrm>
          </p:grpSpPr>
          <p:sp>
            <p:nvSpPr>
              <p:cNvPr id="33" name="Oval 32"/>
              <p:cNvSpPr/>
              <p:nvPr/>
            </p:nvSpPr>
            <p:spPr>
              <a:xfrm>
                <a:off x="5334000" y="3810000"/>
                <a:ext cx="533400" cy="53340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4" name="Straight Connector 33"/>
              <p:cNvCxnSpPr>
                <a:stCxn id="33" idx="2"/>
                <a:endCxn id="33" idx="0"/>
              </p:cNvCxnSpPr>
              <p:nvPr/>
            </p:nvCxnSpPr>
            <p:spPr>
              <a:xfrm rot="10800000" flipH="1">
                <a:off x="5334000" y="3810000"/>
                <a:ext cx="266700" cy="2667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>
                <a:stCxn id="33" idx="6"/>
                <a:endCxn id="33" idx="0"/>
              </p:cNvCxnSpPr>
              <p:nvPr/>
            </p:nvCxnSpPr>
            <p:spPr>
              <a:xfrm flipH="1" flipV="1">
                <a:off x="5600700" y="3810000"/>
                <a:ext cx="266700" cy="2667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9" name="Straight Connector 18"/>
            <p:cNvCxnSpPr/>
            <p:nvPr/>
          </p:nvCxnSpPr>
          <p:spPr>
            <a:xfrm>
              <a:off x="1371600" y="3639312"/>
              <a:ext cx="24384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33" idx="7"/>
            </p:cNvCxnSpPr>
            <p:nvPr/>
          </p:nvCxnSpPr>
          <p:spPr>
            <a:xfrm rot="5400000" flipH="1" flipV="1">
              <a:off x="4264253" y="3743927"/>
              <a:ext cx="83102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V="1">
              <a:off x="4687824" y="3099816"/>
              <a:ext cx="6858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 flipH="1" flipV="1">
              <a:off x="4040566" y="3736849"/>
              <a:ext cx="847343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10800000" flipV="1">
              <a:off x="2971800" y="3310128"/>
              <a:ext cx="1490472" cy="423672"/>
            </a:xfrm>
            <a:prstGeom prst="line">
              <a:avLst/>
            </a:prstGeom>
            <a:ln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5412377" y="2774625"/>
              <a:ext cx="59503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Times" pitchFamily="18" charset="0"/>
                </a:rPr>
                <a:t>To field</a:t>
              </a:r>
              <a:endParaRPr lang="en-US" sz="1000" dirty="0">
                <a:latin typeface="Times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207623" y="3148017"/>
              <a:ext cx="80823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Times" pitchFamily="18" charset="0"/>
                </a:rPr>
                <a:t>From intake</a:t>
              </a:r>
              <a:endParaRPr lang="en-US" sz="1000" dirty="0">
                <a:latin typeface="Times" pitchFamily="18" charset="0"/>
              </a:endParaRPr>
            </a:p>
          </p:txBody>
        </p:sp>
        <p:sp>
          <p:nvSpPr>
            <p:cNvPr id="26" name="Right Brace 25"/>
            <p:cNvSpPr/>
            <p:nvPr/>
          </p:nvSpPr>
          <p:spPr>
            <a:xfrm>
              <a:off x="4495800" y="3276600"/>
              <a:ext cx="152400" cy="381000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7" name="Straight Arrow Connector 26"/>
            <p:cNvCxnSpPr>
              <a:stCxn id="26" idx="1"/>
            </p:cNvCxnSpPr>
            <p:nvPr/>
          </p:nvCxnSpPr>
          <p:spPr>
            <a:xfrm rot="10800000" flipH="1" flipV="1">
              <a:off x="4648200" y="3467100"/>
              <a:ext cx="838200" cy="6477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5181600" y="4114800"/>
              <a:ext cx="92845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Times" pitchFamily="18" charset="0"/>
                </a:rPr>
                <a:t>Suction height</a:t>
              </a:r>
              <a:endParaRPr lang="en-US" sz="1000" dirty="0">
                <a:latin typeface="Times" pitchFamily="18" charset="0"/>
              </a:endParaRPr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810000" y="3639312"/>
              <a:ext cx="2438400" cy="0"/>
            </a:xfrm>
            <a:prstGeom prst="line">
              <a:avLst/>
            </a:prstGeom>
            <a:ln>
              <a:solidFill>
                <a:schemeClr val="tx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Elbow Connector 29"/>
            <p:cNvCxnSpPr/>
            <p:nvPr/>
          </p:nvCxnSpPr>
          <p:spPr>
            <a:xfrm>
              <a:off x="2971800" y="3733800"/>
              <a:ext cx="1600200" cy="762000"/>
            </a:xfrm>
            <a:prstGeom prst="bentConnector3">
              <a:avLst>
                <a:gd name="adj1" fmla="val 88857"/>
              </a:avLst>
            </a:prstGeom>
            <a:ln w="25400">
              <a:solidFill>
                <a:schemeClr val="tx2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 rot="5400000">
              <a:off x="3314700" y="3848100"/>
              <a:ext cx="4572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2346960" y="4249868"/>
              <a:ext cx="1043877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Times" pitchFamily="18" charset="0"/>
                </a:rPr>
                <a:t>Alternate intake</a:t>
              </a:r>
              <a:endParaRPr lang="en-US" sz="1000" dirty="0">
                <a:latin typeface="Times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Μέρος Γ: «Έξυπνος» </a:t>
            </a:r>
            <a:r>
              <a:rPr lang="el-GR" dirty="0" err="1" smtClean="0"/>
              <a:t>Ηλιοστάτης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err="1" smtClean="0"/>
              <a:t>Ηλιοστάτης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err="1" smtClean="0"/>
              <a:t>Ηλιοστάτης</a:t>
            </a:r>
            <a:r>
              <a:rPr lang="el-GR" dirty="0" smtClean="0"/>
              <a:t> είναι:</a:t>
            </a:r>
          </a:p>
          <a:p>
            <a:pPr lvl="1"/>
            <a:r>
              <a:rPr lang="el-GR" dirty="0" smtClean="0"/>
              <a:t>Μια κατασκευή από κάτοπτρα που ακολουθά την πορεία του ήλιου, έτσι ώστε οι ακτίνες του να αντικατοπτρίζονται σε έναν σταθερό στόχο</a:t>
            </a:r>
          </a:p>
          <a:p>
            <a:pPr lvl="2"/>
            <a:r>
              <a:rPr lang="el-GR" dirty="0" smtClean="0"/>
              <a:t>Ο </a:t>
            </a:r>
            <a:r>
              <a:rPr lang="el-GR" dirty="0" err="1" smtClean="0"/>
              <a:t>ηλιοστάτης</a:t>
            </a:r>
            <a:r>
              <a:rPr lang="el-GR" dirty="0" smtClean="0"/>
              <a:t> πρέπει να έχει την δυνατότητα κίνησης σε δύο κάθετους άξονες</a:t>
            </a:r>
          </a:p>
          <a:p>
            <a:r>
              <a:rPr lang="el-GR" dirty="0" smtClean="0"/>
              <a:t>Η χρήση του</a:t>
            </a:r>
          </a:p>
          <a:p>
            <a:pPr lvl="1"/>
            <a:r>
              <a:rPr lang="el-GR" dirty="0" smtClean="0"/>
              <a:t>Σε </a:t>
            </a:r>
            <a:r>
              <a:rPr lang="el-GR" dirty="0" err="1" smtClean="0"/>
              <a:t>ηλιοθερμικές</a:t>
            </a:r>
            <a:r>
              <a:rPr lang="el-GR" dirty="0" smtClean="0"/>
              <a:t> μονάδες παραγωγής ηλεκτρισμού</a:t>
            </a:r>
          </a:p>
          <a:p>
            <a:pPr lvl="2"/>
            <a:r>
              <a:rPr lang="el-GR" dirty="0" smtClean="0"/>
              <a:t>Στοχεύουν στον κεντρικό δέκτη</a:t>
            </a:r>
          </a:p>
          <a:p>
            <a:pPr lvl="1"/>
            <a:r>
              <a:rPr lang="el-GR" dirty="0" smtClean="0"/>
              <a:t>Σε ηλιακά καμίνια (</a:t>
            </a:r>
            <a:r>
              <a:rPr lang="en-US" dirty="0" smtClean="0"/>
              <a:t>solar furnace) </a:t>
            </a:r>
            <a:r>
              <a:rPr lang="el-GR" dirty="0" smtClean="0"/>
              <a:t>για επίτευξη </a:t>
            </a:r>
            <a:br>
              <a:rPr lang="el-GR" dirty="0" smtClean="0"/>
            </a:br>
            <a:r>
              <a:rPr lang="el-GR" dirty="0" smtClean="0"/>
              <a:t>υψηλών θερμοκρασιών (&gt; 3000 Κ)</a:t>
            </a:r>
          </a:p>
          <a:p>
            <a:pPr lvl="1"/>
            <a:r>
              <a:rPr lang="el-GR" dirty="0" smtClean="0"/>
              <a:t>Παρατήρηση αστρονομικών φαινομένων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24600" y="3200400"/>
            <a:ext cx="2328096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4724400"/>
            <a:ext cx="27432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Η Τεχνολογία…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Η τεχνολογία των </a:t>
            </a:r>
            <a:r>
              <a:rPr lang="el-GR" dirty="0" err="1" smtClean="0"/>
              <a:t>ηλιοστατών</a:t>
            </a:r>
            <a:r>
              <a:rPr lang="el-GR" dirty="0" smtClean="0"/>
              <a:t> προοδεύει βάση κόστους</a:t>
            </a:r>
          </a:p>
          <a:p>
            <a:pPr lvl="1"/>
            <a:r>
              <a:rPr lang="el-GR" dirty="0" smtClean="0"/>
              <a:t>Μεγαλύτερη επιφάνεια </a:t>
            </a:r>
            <a:r>
              <a:rPr lang="el-GR" dirty="0" err="1" smtClean="0"/>
              <a:t>ηλιοστάτη</a:t>
            </a:r>
            <a:r>
              <a:rPr lang="el-GR" dirty="0" smtClean="0"/>
              <a:t> </a:t>
            </a:r>
            <a:r>
              <a:rPr lang="el-GR" dirty="0" smtClean="0">
                <a:sym typeface="Wingdings" pitchFamily="2" charset="2"/>
              </a:rPr>
              <a:t> μικρότερο κόστος ανά </a:t>
            </a:r>
            <a:r>
              <a:rPr lang="en-US" dirty="0" smtClean="0">
                <a:sym typeface="Wingdings" pitchFamily="2" charset="2"/>
              </a:rPr>
              <a:t>m</a:t>
            </a:r>
            <a:r>
              <a:rPr lang="en-US" baseline="30000" dirty="0" smtClean="0">
                <a:sym typeface="Wingdings" pitchFamily="2" charset="2"/>
              </a:rPr>
              <a:t>2</a:t>
            </a:r>
          </a:p>
          <a:p>
            <a:pPr lvl="2"/>
            <a:r>
              <a:rPr lang="el-GR" dirty="0" smtClean="0">
                <a:sym typeface="Wingdings" pitchFamily="2" charset="2"/>
              </a:rPr>
              <a:t>Ωστόσο, η αποδοτικότητα του </a:t>
            </a:r>
            <a:r>
              <a:rPr lang="el-GR" dirty="0" err="1" smtClean="0">
                <a:sym typeface="Wingdings" pitchFamily="2" charset="2"/>
              </a:rPr>
              <a:t>ηλιοστάτη</a:t>
            </a:r>
            <a:r>
              <a:rPr lang="el-GR" dirty="0" smtClean="0">
                <a:sym typeface="Wingdings" pitchFamily="2" charset="2"/>
              </a:rPr>
              <a:t> παραμένει σταθερή και</a:t>
            </a:r>
          </a:p>
          <a:p>
            <a:pPr lvl="2"/>
            <a:r>
              <a:rPr lang="el-GR" dirty="0" smtClean="0">
                <a:sym typeface="Wingdings" pitchFamily="2" charset="2"/>
              </a:rPr>
              <a:t>Το μέγεθος του ειδώλου που σχηματίζεται είναι ανάλογο της επιφάνειας</a:t>
            </a:r>
          </a:p>
          <a:p>
            <a:pPr lvl="3"/>
            <a:r>
              <a:rPr lang="el-GR" dirty="0" smtClean="0">
                <a:sym typeface="Wingdings" pitchFamily="2" charset="2"/>
              </a:rPr>
              <a:t>Μεγαλύτερο είδωλο  μικρότερη συγκέντρωση  μικρότερη </a:t>
            </a:r>
            <a:r>
              <a:rPr lang="el-GR" dirty="0" smtClean="0">
                <a:sym typeface="Wingdings" pitchFamily="2" charset="2"/>
              </a:rPr>
              <a:t>απόδοση</a:t>
            </a:r>
          </a:p>
          <a:p>
            <a:endParaRPr lang="el-GR" dirty="0" smtClean="0">
              <a:sym typeface="Wingdings" pitchFamily="2" charset="2"/>
            </a:endParaRPr>
          </a:p>
          <a:p>
            <a:r>
              <a:rPr lang="el-GR" dirty="0" smtClean="0">
                <a:sym typeface="Wingdings" pitchFamily="2" charset="2"/>
              </a:rPr>
              <a:t>Άλλη προσέγγιση στη μείωση κόστους</a:t>
            </a:r>
          </a:p>
          <a:p>
            <a:pPr lvl="1"/>
            <a:r>
              <a:rPr lang="el-GR" dirty="0" smtClean="0">
                <a:sym typeface="Wingdings" pitchFamily="2" charset="2"/>
              </a:rPr>
              <a:t>Αύξηση της απόδοσης κάθε </a:t>
            </a:r>
            <a:r>
              <a:rPr lang="el-GR" dirty="0" err="1" smtClean="0">
                <a:sym typeface="Wingdings" pitchFamily="2" charset="2"/>
              </a:rPr>
              <a:t>ηλιοστάτη</a:t>
            </a:r>
            <a:r>
              <a:rPr lang="el-GR" dirty="0" smtClean="0">
                <a:sym typeface="Wingdings" pitchFamily="2" charset="2"/>
              </a:rPr>
              <a:t>  μικρότερος συνολικά αριθμός απαιτούμενων </a:t>
            </a:r>
            <a:r>
              <a:rPr lang="el-GR" dirty="0" err="1" smtClean="0">
                <a:sym typeface="Wingdings" pitchFamily="2" charset="2"/>
              </a:rPr>
              <a:t>ηλιοστατών</a:t>
            </a:r>
            <a:endParaRPr lang="el-GR" dirty="0" smtClean="0">
              <a:sym typeface="Wingdings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Βελτιστοποίηση επιφάνειας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– axis vs. Off </a:t>
            </a:r>
            <a:r>
              <a:rPr lang="el-GR" dirty="0" smtClean="0"/>
              <a:t>– </a:t>
            </a:r>
            <a:r>
              <a:rPr lang="en-US" dirty="0" smtClean="0"/>
              <a:t>axis canting</a:t>
            </a:r>
            <a:endParaRPr lang="el-GR" dirty="0" smtClean="0"/>
          </a:p>
          <a:p>
            <a:pPr lvl="1"/>
            <a:r>
              <a:rPr lang="el-GR" dirty="0" smtClean="0"/>
              <a:t>Παραβολική καμπυλότητα ή </a:t>
            </a:r>
            <a:r>
              <a:rPr lang="el-GR" dirty="0" err="1" smtClean="0"/>
              <a:t>μή</a:t>
            </a:r>
            <a:r>
              <a:rPr lang="el-GR" dirty="0" smtClean="0"/>
              <a:t>-παραβολική;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5" name="Picture 4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8200" y="2514600"/>
            <a:ext cx="2762250" cy="220980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2514600"/>
            <a:ext cx="198120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Δυναμική επιφάνεια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Δυναμικά μεταβαλλόμενη επιφάνεια</a:t>
            </a:r>
          </a:p>
          <a:p>
            <a:pPr lvl="1"/>
            <a:r>
              <a:rPr lang="el-GR" dirty="0" smtClean="0"/>
              <a:t>Επιτυγχάνεται με </a:t>
            </a:r>
            <a:r>
              <a:rPr lang="el-GR" dirty="0" err="1" smtClean="0"/>
              <a:t>ενεργοποιητές</a:t>
            </a:r>
            <a:r>
              <a:rPr lang="el-GR" dirty="0" smtClean="0"/>
              <a:t> (</a:t>
            </a:r>
            <a:r>
              <a:rPr lang="en-US" dirty="0" smtClean="0"/>
              <a:t>actuators)</a:t>
            </a:r>
          </a:p>
          <a:p>
            <a:pPr lvl="1"/>
            <a:r>
              <a:rPr lang="el-GR" dirty="0" smtClean="0"/>
              <a:t>Μεγαλύτερος βαθμός συγκέντρωσης ανά </a:t>
            </a:r>
            <a:r>
              <a:rPr lang="el-GR" dirty="0" err="1" smtClean="0"/>
              <a:t>ηλιοστάτη</a:t>
            </a:r>
            <a:endParaRPr lang="el-GR" dirty="0" smtClean="0"/>
          </a:p>
          <a:p>
            <a:pPr lvl="2"/>
            <a:r>
              <a:rPr lang="el-GR" dirty="0" smtClean="0"/>
              <a:t>Περισσότερη ενέργεια ανά </a:t>
            </a:r>
            <a:r>
              <a:rPr lang="el-GR" dirty="0" err="1" smtClean="0"/>
              <a:t>ηλιοστάτη</a:t>
            </a:r>
            <a:endParaRPr lang="el-GR" dirty="0" smtClean="0"/>
          </a:p>
          <a:p>
            <a:pPr lvl="2"/>
            <a:r>
              <a:rPr lang="el-GR" dirty="0" smtClean="0"/>
              <a:t>Λιγότεροι συνολικά </a:t>
            </a:r>
            <a:r>
              <a:rPr lang="el-GR" dirty="0" err="1" smtClean="0"/>
              <a:t>ηλιοστάτες</a:t>
            </a:r>
            <a:r>
              <a:rPr lang="el-GR" dirty="0" smtClean="0"/>
              <a:t> για σταθερή </a:t>
            </a:r>
            <a:br>
              <a:rPr lang="el-GR" dirty="0" smtClean="0"/>
            </a:br>
            <a:r>
              <a:rPr lang="el-GR" dirty="0" smtClean="0"/>
              <a:t>ενέργεια προς τον στόχο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27</a:t>
            </a:fld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609600" y="3429000"/>
            <a:ext cx="4648200" cy="2271666"/>
            <a:chOff x="457200" y="2359223"/>
            <a:chExt cx="7391400" cy="3279577"/>
          </a:xfrm>
        </p:grpSpPr>
        <p:pic>
          <p:nvPicPr>
            <p:cNvPr id="6" name="Picture 5" descr="i08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" y="2667000"/>
              <a:ext cx="1371600" cy="1371600"/>
            </a:xfrm>
            <a:prstGeom prst="rect">
              <a:avLst/>
            </a:prstGeom>
          </p:spPr>
        </p:pic>
        <p:pic>
          <p:nvPicPr>
            <p:cNvPr id="7" name="Picture 6" descr="i10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09800" y="2667000"/>
              <a:ext cx="1371429" cy="1371429"/>
            </a:xfrm>
            <a:prstGeom prst="rect">
              <a:avLst/>
            </a:prstGeom>
          </p:spPr>
        </p:pic>
        <p:pic>
          <p:nvPicPr>
            <p:cNvPr id="8" name="Picture 7" descr="i1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05200" y="2667000"/>
              <a:ext cx="1371429" cy="1371429"/>
            </a:xfrm>
            <a:prstGeom prst="rect">
              <a:avLst/>
            </a:prstGeom>
          </p:spPr>
        </p:pic>
        <p:pic>
          <p:nvPicPr>
            <p:cNvPr id="9" name="Picture 8" descr="i14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00771" y="2667000"/>
              <a:ext cx="1371429" cy="1371429"/>
            </a:xfrm>
            <a:prstGeom prst="rect">
              <a:avLst/>
            </a:prstGeom>
          </p:spPr>
        </p:pic>
        <p:pic>
          <p:nvPicPr>
            <p:cNvPr id="10" name="Picture 9" descr="i16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96000" y="2667000"/>
              <a:ext cx="1371429" cy="1371429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295400" y="2359223"/>
              <a:ext cx="5309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Cambria" pitchFamily="18" charset="0"/>
                </a:rPr>
                <a:t>8:00</a:t>
              </a:r>
              <a:endParaRPr lang="en-US" sz="1400" dirty="0">
                <a:latin typeface="Cambria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590800" y="2359223"/>
              <a:ext cx="6303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Cambria" pitchFamily="18" charset="0"/>
                </a:rPr>
                <a:t>10:00</a:t>
              </a:r>
              <a:endParaRPr lang="en-US" sz="1400" dirty="0">
                <a:latin typeface="Cambria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886200" y="2359223"/>
              <a:ext cx="6303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Cambria" pitchFamily="18" charset="0"/>
                </a:rPr>
                <a:t>12:00</a:t>
              </a:r>
              <a:endParaRPr lang="en-US" sz="1400" dirty="0">
                <a:latin typeface="Cambria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181600" y="2359223"/>
              <a:ext cx="6303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Cambria" pitchFamily="18" charset="0"/>
                </a:rPr>
                <a:t>14:00</a:t>
              </a:r>
              <a:endParaRPr lang="en-US" sz="1400" dirty="0">
                <a:latin typeface="Cambria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77000" y="2359223"/>
              <a:ext cx="6303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Cambria" pitchFamily="18" charset="0"/>
                </a:rPr>
                <a:t>16:00</a:t>
              </a:r>
              <a:endParaRPr lang="en-US" sz="1400" dirty="0">
                <a:latin typeface="Cambria" pitchFamily="18" charset="0"/>
              </a:endParaRPr>
            </a:p>
          </p:txBody>
        </p:sp>
        <p:pic>
          <p:nvPicPr>
            <p:cNvPr id="16" name="Picture 15" descr="cbar.png"/>
            <p:cNvPicPr>
              <a:picLocks noChangeAspect="1"/>
            </p:cNvPicPr>
            <p:nvPr/>
          </p:nvPicPr>
          <p:blipFill>
            <a:blip r:embed="rId7" cstate="print"/>
            <a:srcRect l="74997" r="8334"/>
            <a:stretch>
              <a:fillRect/>
            </a:stretch>
          </p:blipFill>
          <p:spPr>
            <a:xfrm>
              <a:off x="7467600" y="2667000"/>
              <a:ext cx="304800" cy="1371429"/>
            </a:xfrm>
            <a:prstGeom prst="rect">
              <a:avLst/>
            </a:prstGeom>
          </p:spPr>
        </p:pic>
        <p:cxnSp>
          <p:nvCxnSpPr>
            <p:cNvPr id="17" name="Straight Connector 16"/>
            <p:cNvCxnSpPr/>
            <p:nvPr/>
          </p:nvCxnSpPr>
          <p:spPr>
            <a:xfrm>
              <a:off x="838200" y="2667000"/>
              <a:ext cx="70104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8" name="Picture 17" descr="p08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4400" y="4191000"/>
              <a:ext cx="1371429" cy="1371429"/>
            </a:xfrm>
            <a:prstGeom prst="rect">
              <a:avLst/>
            </a:prstGeom>
          </p:spPr>
        </p:pic>
        <p:pic>
          <p:nvPicPr>
            <p:cNvPr id="19" name="Picture 18" descr="p10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09800" y="4191000"/>
              <a:ext cx="1371429" cy="1371429"/>
            </a:xfrm>
            <a:prstGeom prst="rect">
              <a:avLst/>
            </a:prstGeom>
          </p:spPr>
        </p:pic>
        <p:pic>
          <p:nvPicPr>
            <p:cNvPr id="20" name="Picture 19" descr="p12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505200" y="4191000"/>
              <a:ext cx="1371429" cy="1371429"/>
            </a:xfrm>
            <a:prstGeom prst="rect">
              <a:avLst/>
            </a:prstGeom>
          </p:spPr>
        </p:pic>
        <p:pic>
          <p:nvPicPr>
            <p:cNvPr id="21" name="Picture 20" descr="p14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800600" y="4191000"/>
              <a:ext cx="1371429" cy="1371429"/>
            </a:xfrm>
            <a:prstGeom prst="rect">
              <a:avLst/>
            </a:prstGeom>
          </p:spPr>
        </p:pic>
        <p:pic>
          <p:nvPicPr>
            <p:cNvPr id="22" name="Picture 21" descr="p16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096000" y="4191000"/>
              <a:ext cx="1371429" cy="1371429"/>
            </a:xfrm>
            <a:prstGeom prst="rect">
              <a:avLst/>
            </a:prstGeom>
          </p:spPr>
        </p:pic>
        <p:pic>
          <p:nvPicPr>
            <p:cNvPr id="23" name="Picture 22" descr="cbar.png"/>
            <p:cNvPicPr>
              <a:picLocks noChangeAspect="1"/>
            </p:cNvPicPr>
            <p:nvPr/>
          </p:nvPicPr>
          <p:blipFill>
            <a:blip r:embed="rId7" cstate="print"/>
            <a:srcRect l="74997" r="8334"/>
            <a:stretch>
              <a:fillRect/>
            </a:stretch>
          </p:blipFill>
          <p:spPr>
            <a:xfrm>
              <a:off x="7467600" y="4191171"/>
              <a:ext cx="304800" cy="1371429"/>
            </a:xfrm>
            <a:prstGeom prst="rect">
              <a:avLst/>
            </a:prstGeom>
          </p:spPr>
        </p:pic>
        <p:cxnSp>
          <p:nvCxnSpPr>
            <p:cNvPr id="24" name="Straight Connector 23"/>
            <p:cNvCxnSpPr/>
            <p:nvPr/>
          </p:nvCxnSpPr>
          <p:spPr>
            <a:xfrm>
              <a:off x="838200" y="4114800"/>
              <a:ext cx="70104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838200" y="5638800"/>
              <a:ext cx="70104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5400000">
              <a:off x="-647700" y="4152900"/>
              <a:ext cx="29718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5400000">
              <a:off x="723900" y="4152900"/>
              <a:ext cx="29718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5400000">
              <a:off x="2019299" y="4152900"/>
              <a:ext cx="29718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>
              <a:off x="3314700" y="4152900"/>
              <a:ext cx="29718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5400000">
              <a:off x="4610100" y="4152900"/>
              <a:ext cx="29718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5905500" y="4152900"/>
              <a:ext cx="29718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6362700" y="4152900"/>
              <a:ext cx="29718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 rot="16200000">
              <a:off x="190493" y="3238507"/>
              <a:ext cx="8411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Cambria" pitchFamily="18" charset="0"/>
                </a:rPr>
                <a:t>adaptive</a:t>
              </a:r>
              <a:endParaRPr lang="en-US" sz="1400" dirty="0">
                <a:latin typeface="Cambria" pitchFamily="18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 rot="16200000">
              <a:off x="181259" y="4695541"/>
              <a:ext cx="859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Cambria" pitchFamily="18" charset="0"/>
                </a:rPr>
                <a:t>parabola</a:t>
              </a:r>
              <a:endParaRPr lang="en-US" sz="1400" dirty="0">
                <a:latin typeface="Cambria" pitchFamily="18" charset="0"/>
              </a:endParaRPr>
            </a:p>
          </p:txBody>
        </p:sp>
      </p:grpSp>
      <p:graphicFrame>
        <p:nvGraphicFramePr>
          <p:cNvPr id="35" name="Chart 34"/>
          <p:cNvGraphicFramePr/>
          <p:nvPr/>
        </p:nvGraphicFramePr>
        <p:xfrm>
          <a:off x="5791200" y="4343400"/>
          <a:ext cx="2743200" cy="1614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pSp>
        <p:nvGrpSpPr>
          <p:cNvPr id="36" name="Group 35"/>
          <p:cNvGrpSpPr/>
          <p:nvPr/>
        </p:nvGrpSpPr>
        <p:grpSpPr>
          <a:xfrm>
            <a:off x="6400800" y="2819400"/>
            <a:ext cx="1905000" cy="1185334"/>
            <a:chOff x="2286000" y="2209800"/>
            <a:chExt cx="3429000" cy="2133600"/>
          </a:xfrm>
        </p:grpSpPr>
        <p:cxnSp>
          <p:nvCxnSpPr>
            <p:cNvPr id="37" name="Straight Connector 36"/>
            <p:cNvCxnSpPr/>
            <p:nvPr/>
          </p:nvCxnSpPr>
          <p:spPr>
            <a:xfrm>
              <a:off x="3276600" y="4343400"/>
              <a:ext cx="1600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Group 97"/>
            <p:cNvGrpSpPr/>
            <p:nvPr/>
          </p:nvGrpSpPr>
          <p:grpSpPr>
            <a:xfrm>
              <a:off x="3810000" y="3238500"/>
              <a:ext cx="381000" cy="1104900"/>
              <a:chOff x="3810000" y="3238500"/>
              <a:chExt cx="381000" cy="1104900"/>
            </a:xfrm>
          </p:grpSpPr>
          <p:cxnSp>
            <p:nvCxnSpPr>
              <p:cNvPr id="81" name="Straight Connector 80"/>
              <p:cNvCxnSpPr/>
              <p:nvPr/>
            </p:nvCxnSpPr>
            <p:spPr>
              <a:xfrm rot="16200000" flipV="1">
                <a:off x="3352800" y="3809999"/>
                <a:ext cx="1066800" cy="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 rot="5400000" flipH="1" flipV="1">
                <a:off x="3581400" y="3810000"/>
                <a:ext cx="10668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3810000" y="3276600"/>
                <a:ext cx="381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3810000" y="3240024"/>
                <a:ext cx="381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 rot="5400000" flipH="1" flipV="1">
                <a:off x="4168379" y="3258741"/>
                <a:ext cx="3571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 rot="5400000">
                <a:off x="3795713" y="3257550"/>
                <a:ext cx="381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Group 68"/>
            <p:cNvGrpSpPr/>
            <p:nvPr/>
          </p:nvGrpSpPr>
          <p:grpSpPr>
            <a:xfrm>
              <a:off x="4343400" y="2209800"/>
              <a:ext cx="1371600" cy="1371600"/>
              <a:chOff x="6477000" y="1524000"/>
              <a:chExt cx="1371600" cy="1371600"/>
            </a:xfrm>
          </p:grpSpPr>
          <p:cxnSp>
            <p:nvCxnSpPr>
              <p:cNvPr id="69" name="Straight Connector 68"/>
              <p:cNvCxnSpPr/>
              <p:nvPr/>
            </p:nvCxnSpPr>
            <p:spPr>
              <a:xfrm rot="5400000">
                <a:off x="6134100" y="18669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Connector 69"/>
              <p:cNvCxnSpPr/>
              <p:nvPr/>
            </p:nvCxnSpPr>
            <p:spPr>
              <a:xfrm rot="5400000">
                <a:off x="6134100" y="25527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/>
              <p:cNvCxnSpPr/>
              <p:nvPr/>
            </p:nvCxnSpPr>
            <p:spPr>
              <a:xfrm>
                <a:off x="6477000" y="15240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/>
              <p:cNvCxnSpPr/>
              <p:nvPr/>
            </p:nvCxnSpPr>
            <p:spPr>
              <a:xfrm>
                <a:off x="7162800" y="15240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/>
              <p:cNvCxnSpPr/>
              <p:nvPr/>
            </p:nvCxnSpPr>
            <p:spPr>
              <a:xfrm>
                <a:off x="6477000" y="28956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/>
              <p:nvPr/>
            </p:nvCxnSpPr>
            <p:spPr>
              <a:xfrm>
                <a:off x="7162800" y="28956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/>
              <p:cNvCxnSpPr/>
              <p:nvPr/>
            </p:nvCxnSpPr>
            <p:spPr>
              <a:xfrm>
                <a:off x="6477000" y="22098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/>
              <p:cNvCxnSpPr/>
              <p:nvPr/>
            </p:nvCxnSpPr>
            <p:spPr>
              <a:xfrm>
                <a:off x="7162800" y="22098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/>
              <p:cNvCxnSpPr/>
              <p:nvPr/>
            </p:nvCxnSpPr>
            <p:spPr>
              <a:xfrm rot="5400000">
                <a:off x="6819900" y="18669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 rot="5400000">
                <a:off x="6819900" y="25527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 rot="5400000">
                <a:off x="7505700" y="18669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 rot="5400000">
                <a:off x="7505700" y="25527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0" name="Group 71"/>
            <p:cNvGrpSpPr/>
            <p:nvPr/>
          </p:nvGrpSpPr>
          <p:grpSpPr>
            <a:xfrm>
              <a:off x="2286000" y="2209800"/>
              <a:ext cx="1371600" cy="1371600"/>
              <a:chOff x="6477000" y="1524000"/>
              <a:chExt cx="1371600" cy="1371600"/>
            </a:xfrm>
          </p:grpSpPr>
          <p:cxnSp>
            <p:nvCxnSpPr>
              <p:cNvPr id="57" name="Straight Connector 56"/>
              <p:cNvCxnSpPr/>
              <p:nvPr/>
            </p:nvCxnSpPr>
            <p:spPr>
              <a:xfrm rot="5400000">
                <a:off x="6134100" y="18669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rot="5400000">
                <a:off x="6134100" y="25527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>
                <a:off x="6477000" y="15240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>
                <a:off x="7162800" y="15240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>
                <a:off x="6477000" y="28956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>
                <a:off x="7162800" y="28956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>
                <a:off x="6477000" y="22098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>
                <a:off x="7162800" y="22098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/>
              <p:nvPr/>
            </p:nvCxnSpPr>
            <p:spPr>
              <a:xfrm rot="5400000">
                <a:off x="6819900" y="18669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/>
              <p:nvPr/>
            </p:nvCxnSpPr>
            <p:spPr>
              <a:xfrm rot="5400000">
                <a:off x="6819900" y="25527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/>
              <p:cNvCxnSpPr/>
              <p:nvPr/>
            </p:nvCxnSpPr>
            <p:spPr>
              <a:xfrm rot="5400000">
                <a:off x="7505700" y="18669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/>
              <p:cNvCxnSpPr/>
              <p:nvPr/>
            </p:nvCxnSpPr>
            <p:spPr>
              <a:xfrm rot="5400000">
                <a:off x="7505700" y="2552700"/>
                <a:ext cx="6858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Group 98"/>
            <p:cNvGrpSpPr/>
            <p:nvPr/>
          </p:nvGrpSpPr>
          <p:grpSpPr>
            <a:xfrm>
              <a:off x="3657600" y="2667000"/>
              <a:ext cx="685800" cy="573881"/>
              <a:chOff x="3657600" y="2667000"/>
              <a:chExt cx="685800" cy="573881"/>
            </a:xfrm>
          </p:grpSpPr>
          <p:cxnSp>
            <p:nvCxnSpPr>
              <p:cNvPr id="46" name="Straight Connector 45"/>
              <p:cNvCxnSpPr/>
              <p:nvPr/>
            </p:nvCxnSpPr>
            <p:spPr>
              <a:xfrm>
                <a:off x="3657600" y="3048000"/>
                <a:ext cx="10877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>
              <a:xfrm rot="5400000" flipH="1" flipV="1">
                <a:off x="3804999" y="3156633"/>
                <a:ext cx="168497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>
              <a:xfrm rot="10800000">
                <a:off x="3813047" y="3072384"/>
                <a:ext cx="762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>
              <a:xfrm rot="10800000">
                <a:off x="3813047" y="2715177"/>
                <a:ext cx="3810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>
              <a:xfrm rot="5400000" flipH="1" flipV="1">
                <a:off x="4035980" y="3154252"/>
                <a:ext cx="163735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 rot="10800000">
                <a:off x="4117847" y="3072384"/>
                <a:ext cx="7620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Rectangle 51"/>
              <p:cNvSpPr/>
              <p:nvPr/>
            </p:nvSpPr>
            <p:spPr>
              <a:xfrm>
                <a:off x="3767328" y="2677197"/>
                <a:ext cx="45720" cy="429768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4194288" y="2667000"/>
                <a:ext cx="45720" cy="429768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4242272" y="3048000"/>
                <a:ext cx="101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>
                <a:off x="3657600" y="2743200"/>
                <a:ext cx="10877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>
                <a:off x="4242272" y="2743200"/>
                <a:ext cx="101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2286000" y="3581399"/>
              <a:ext cx="83067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smtClean="0">
                  <a:latin typeface="Cambria" pitchFamily="18" charset="0"/>
                </a:rPr>
                <a:t>ADAPTIVE</a:t>
              </a:r>
              <a:endParaRPr lang="en-US" sz="1100" dirty="0">
                <a:latin typeface="Cambria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206240" y="3581399"/>
              <a:ext cx="87075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smtClean="0">
                  <a:latin typeface="Cambria" pitchFamily="18" charset="0"/>
                </a:rPr>
                <a:t>PARABOLA</a:t>
              </a:r>
              <a:endParaRPr lang="en-US" sz="1100" dirty="0">
                <a:latin typeface="Cambria" pitchFamily="18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286000" y="2209800"/>
              <a:ext cx="1371600" cy="1371600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4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4343400" y="2209800"/>
              <a:ext cx="1371600" cy="1371600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4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Βελτιστοποίηση επιφάνειας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Χρήση επιφάνειας με βέλτιστη καμπυλότητα</a:t>
            </a:r>
          </a:p>
          <a:p>
            <a:pPr lvl="1"/>
            <a:r>
              <a:rPr lang="en-US" dirty="0" smtClean="0"/>
              <a:t>Static </a:t>
            </a:r>
            <a:r>
              <a:rPr lang="en-US" dirty="0" smtClean="0"/>
              <a:t>canting</a:t>
            </a:r>
            <a:endParaRPr lang="el-GR" dirty="0" smtClean="0"/>
          </a:p>
          <a:p>
            <a:pPr lvl="1"/>
            <a:r>
              <a:rPr lang="el-GR" dirty="0" smtClean="0"/>
              <a:t>Μείωση μεγέθους ειδώλου κατά 2%</a:t>
            </a:r>
            <a:endParaRPr lang="el-GR" dirty="0" smtClean="0"/>
          </a:p>
          <a:p>
            <a:r>
              <a:rPr lang="el-GR" dirty="0" smtClean="0"/>
              <a:t>Χρήση επιφάνειας που αλλάζει καμπυλότητα δυναμικά </a:t>
            </a:r>
            <a:endParaRPr lang="en-US" dirty="0" smtClean="0"/>
          </a:p>
          <a:p>
            <a:pPr lvl="1"/>
            <a:r>
              <a:rPr lang="en-US" dirty="0" smtClean="0"/>
              <a:t>Dynamic canting</a:t>
            </a:r>
            <a:endParaRPr lang="el-GR" dirty="0" smtClean="0"/>
          </a:p>
          <a:p>
            <a:pPr lvl="1"/>
            <a:r>
              <a:rPr lang="el-GR" dirty="0" smtClean="0"/>
              <a:t>Μέσω </a:t>
            </a:r>
            <a:r>
              <a:rPr lang="el-GR" dirty="0" err="1" smtClean="0"/>
              <a:t>ενεργοποιητή</a:t>
            </a:r>
            <a:r>
              <a:rPr lang="el-GR" dirty="0" smtClean="0"/>
              <a:t> (</a:t>
            </a:r>
            <a:r>
              <a:rPr lang="en-US" dirty="0" smtClean="0"/>
              <a:t>actuator)</a:t>
            </a:r>
            <a:endParaRPr lang="el-GR" dirty="0" smtClean="0"/>
          </a:p>
          <a:p>
            <a:pPr lvl="1"/>
            <a:r>
              <a:rPr lang="el-GR" dirty="0" smtClean="0"/>
              <a:t>Μείωση μεγέθους ειδώλου κατά 21% !!!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64031" y="4067156"/>
            <a:ext cx="2971800" cy="24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16831" y="4067156"/>
            <a:ext cx="3107969" cy="2562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05600" y="2667000"/>
            <a:ext cx="2116183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Έξυπνος </a:t>
            </a:r>
            <a:r>
              <a:rPr lang="el-GR" dirty="0" err="1" smtClean="0"/>
              <a:t>ηλιοστάτης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>
                <a:sym typeface="Wingdings" pitchFamily="2" charset="2"/>
              </a:rPr>
              <a:t>Συνεργασία για κατασκευή έξυπνου </a:t>
            </a:r>
            <a:r>
              <a:rPr lang="el-GR" dirty="0" err="1" smtClean="0">
                <a:sym typeface="Wingdings" pitchFamily="2" charset="2"/>
              </a:rPr>
              <a:t>ηλιοστάτη</a:t>
            </a:r>
            <a:r>
              <a:rPr lang="el-GR" dirty="0" smtClean="0">
                <a:sym typeface="Wingdings" pitchFamily="2" charset="2"/>
              </a:rPr>
              <a:t>, που </a:t>
            </a:r>
            <a:r>
              <a:rPr lang="el-GR" dirty="0" smtClean="0">
                <a:sym typeface="Wingdings" pitchFamily="2" charset="2"/>
              </a:rPr>
              <a:t>θα έχει:</a:t>
            </a:r>
          </a:p>
          <a:p>
            <a:pPr lvl="1"/>
            <a:r>
              <a:rPr lang="el-GR" dirty="0" smtClean="0">
                <a:sym typeface="Wingdings" pitchFamily="2" charset="2"/>
              </a:rPr>
              <a:t>Απλή κατασκευή με εμπορικά διαθέσιμα εξαρτήματα </a:t>
            </a:r>
          </a:p>
          <a:p>
            <a:pPr lvl="1"/>
            <a:r>
              <a:rPr lang="el-GR" b="1" dirty="0" smtClean="0">
                <a:sym typeface="Wingdings" pitchFamily="2" charset="2"/>
              </a:rPr>
              <a:t>Καλύτερη δυνατότητα παρακολούθησης της τροχιάς του ήλιου</a:t>
            </a:r>
          </a:p>
          <a:p>
            <a:pPr lvl="1"/>
            <a:r>
              <a:rPr lang="el-GR" b="1" dirty="0" smtClean="0">
                <a:sym typeface="Wingdings" pitchFamily="2" charset="2"/>
              </a:rPr>
              <a:t>Λιγότερο εύκαμπτο σκελετό για ελαχιστοποίηση λαθών</a:t>
            </a:r>
          </a:p>
          <a:p>
            <a:pPr lvl="1"/>
            <a:r>
              <a:rPr lang="el-GR" b="1" dirty="0" smtClean="0">
                <a:sym typeface="Wingdings" pitchFamily="2" charset="2"/>
              </a:rPr>
              <a:t>Βέλτιστη επιφάνεια ανάκλασης</a:t>
            </a:r>
            <a:endParaRPr lang="en-US" b="1" dirty="0" smtClean="0"/>
          </a:p>
          <a:p>
            <a:pPr lvl="1"/>
            <a:r>
              <a:rPr lang="el-GR" dirty="0" smtClean="0">
                <a:sym typeface="Wingdings" pitchFamily="2" charset="2"/>
              </a:rPr>
              <a:t>Για εφαρμογή σε λοφώδες έδαφος</a:t>
            </a:r>
          </a:p>
          <a:p>
            <a:pPr lvl="1"/>
            <a:r>
              <a:rPr lang="el-GR" dirty="0" smtClean="0">
                <a:sym typeface="Wingdings" pitchFamily="2" charset="2"/>
              </a:rPr>
              <a:t>Για εφαρμογή σε παράκτιες εκτάσεις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Ευχαριστώ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l-GR" dirty="0" smtClean="0"/>
              <a:t>Ερωτήσεις / Συζήτηση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38AE2-1C38-44DF-83D2-D8F7ABF27A6A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B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4297</TotalTime>
  <Words>1181</Words>
  <Application>Microsoft Office PowerPoint</Application>
  <PresentationFormat>On-screen Show (4:3)</PresentationFormat>
  <Paragraphs>277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AMB theme</vt:lpstr>
      <vt:lpstr>ΗΠΗΝ: Ηλιοθερμική Παραγωγή Ηλεκτρισμού και αφαλατωμένου Νερού</vt:lpstr>
      <vt:lpstr>Στόχος ΗΠΗΝ</vt:lpstr>
      <vt:lpstr>ΗΠΗΝ: Ροή ενέργειας</vt:lpstr>
      <vt:lpstr>Μέρος Α: Ηλιακός Δέκτης και   Αποθήκευση Ενέργειας</vt:lpstr>
      <vt:lpstr>Ο ηλιακός δέκτης</vt:lpstr>
      <vt:lpstr>Αποθήκευση Ενέργειας</vt:lpstr>
      <vt:lpstr>Ο ηλιακός δέκτης</vt:lpstr>
      <vt:lpstr>Αποθήκευση θερμικής ενέργειας</vt:lpstr>
      <vt:lpstr>Περιγραφή μοντέλου</vt:lpstr>
      <vt:lpstr>Ενδεικτικά μεγέθη</vt:lpstr>
      <vt:lpstr>Μοντελοποίηση δέκτη (1)</vt:lpstr>
      <vt:lpstr>Μοντελοποίηση δέκτη (2)</vt:lpstr>
      <vt:lpstr>Προδιαγραφές δέκτη</vt:lpstr>
      <vt:lpstr>Προδιαγραφές δέκτη</vt:lpstr>
      <vt:lpstr>Μέρος Β: Μονάδα Αφαλάτωσης</vt:lpstr>
      <vt:lpstr>Θερμική αφαλάτωση</vt:lpstr>
      <vt:lpstr>Προτερήματα MED</vt:lpstr>
      <vt:lpstr>Προδιαγραφές MED (1)</vt:lpstr>
      <vt:lpstr>Προδιαγραφές MED (2)</vt:lpstr>
      <vt:lpstr>Αφαλάτωση από τον ήλιο (PV-RO)</vt:lpstr>
      <vt:lpstr>Χρήση φωτοβολταϊκών</vt:lpstr>
      <vt:lpstr>PV-RO</vt:lpstr>
      <vt:lpstr>Μέρος Γ: «Έξυπνος» Ηλιοστάτης</vt:lpstr>
      <vt:lpstr>Ηλιοστάτης</vt:lpstr>
      <vt:lpstr>Η Τεχνολογία…</vt:lpstr>
      <vt:lpstr>Βελτιστοποίηση επιφάνειας</vt:lpstr>
      <vt:lpstr>Δυναμική επιφάνεια</vt:lpstr>
      <vt:lpstr>Βελτιστοποίηση επιφάνειας</vt:lpstr>
      <vt:lpstr>Έξυπνος ηλιοστάτης</vt:lpstr>
      <vt:lpstr>Ευχαριστώ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Aris Bonanos</dc:creator>
  <cp:lastModifiedBy>Aris Bonanos</cp:lastModifiedBy>
  <cp:revision>284</cp:revision>
  <dcterms:created xsi:type="dcterms:W3CDTF">2011-08-09T06:23:22Z</dcterms:created>
  <dcterms:modified xsi:type="dcterms:W3CDTF">2012-04-25T10:44:32Z</dcterms:modified>
</cp:coreProperties>
</file>